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2.xml" ContentType="application/vnd.openxmlformats-officedocument.drawingml.chartshapes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drawings/drawing3.xml" ContentType="application/vnd.openxmlformats-officedocument.drawingml.chartshapes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36"/>
  </p:notesMasterIdLst>
  <p:sldIdLst>
    <p:sldId id="274" r:id="rId5"/>
    <p:sldId id="276" r:id="rId6"/>
    <p:sldId id="294" r:id="rId7"/>
    <p:sldId id="257" r:id="rId8"/>
    <p:sldId id="295" r:id="rId9"/>
    <p:sldId id="296" r:id="rId10"/>
    <p:sldId id="258" r:id="rId11"/>
    <p:sldId id="293" r:id="rId12"/>
    <p:sldId id="289" r:id="rId13"/>
    <p:sldId id="290" r:id="rId14"/>
    <p:sldId id="297" r:id="rId15"/>
    <p:sldId id="256" r:id="rId16"/>
    <p:sldId id="268" r:id="rId17"/>
    <p:sldId id="298" r:id="rId18"/>
    <p:sldId id="299" r:id="rId19"/>
    <p:sldId id="300" r:id="rId20"/>
    <p:sldId id="301" r:id="rId21"/>
    <p:sldId id="264" r:id="rId22"/>
    <p:sldId id="262" r:id="rId23"/>
    <p:sldId id="302" r:id="rId24"/>
    <p:sldId id="303" r:id="rId25"/>
    <p:sldId id="304" r:id="rId26"/>
    <p:sldId id="259" r:id="rId27"/>
    <p:sldId id="292" r:id="rId28"/>
    <p:sldId id="260" r:id="rId29"/>
    <p:sldId id="308" r:id="rId30"/>
    <p:sldId id="305" r:id="rId31"/>
    <p:sldId id="307" r:id="rId32"/>
    <p:sldId id="309" r:id="rId33"/>
    <p:sldId id="306" r:id="rId34"/>
    <p:sldId id="270" r:id="rId35"/>
  </p:sldIdLst>
  <p:sldSz cx="12192000" cy="6858000"/>
  <p:notesSz cx="6858000" cy="9144000"/>
  <p:embeddedFontLst>
    <p:embeddedFont>
      <p:font typeface="교보 손글씨 2020 박도연" panose="02020503000000000000" pitchFamily="18" charset="-127"/>
      <p:regular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7E8"/>
    <a:srgbClr val="E68E9E"/>
    <a:srgbClr val="2F2D2F"/>
    <a:srgbClr val="D7DBE6"/>
    <a:srgbClr val="AFA899"/>
    <a:srgbClr val="CC986C"/>
    <a:srgbClr val="D1D9E6"/>
    <a:srgbClr val="F1E7E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3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1.fntdata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용섭" userId="93d5c74f-81a3-46e9-a989-75f2a137f1d7" providerId="ADAL" clId="{9A8AABD5-F647-4B9E-945F-2A3FE111C921}"/>
    <pc:docChg chg="undo redo custSel modSld">
      <pc:chgData name="김용섭" userId="93d5c74f-81a3-46e9-a989-75f2a137f1d7" providerId="ADAL" clId="{9A8AABD5-F647-4B9E-945F-2A3FE111C921}" dt="2023-05-22T08:34:31.808" v="17" actId="14100"/>
      <pc:docMkLst>
        <pc:docMk/>
      </pc:docMkLst>
      <pc:sldChg chg="modSp mod">
        <pc:chgData name="김용섭" userId="93d5c74f-81a3-46e9-a989-75f2a137f1d7" providerId="ADAL" clId="{9A8AABD5-F647-4B9E-945F-2A3FE111C921}" dt="2023-05-22T08:34:31.808" v="17" actId="14100"/>
        <pc:sldMkLst>
          <pc:docMk/>
          <pc:sldMk cId="3116365905" sldId="268"/>
        </pc:sldMkLst>
        <pc:picChg chg="mod ord">
          <ac:chgData name="김용섭" userId="93d5c74f-81a3-46e9-a989-75f2a137f1d7" providerId="ADAL" clId="{9A8AABD5-F647-4B9E-945F-2A3FE111C921}" dt="2023-05-22T08:34:31.808" v="17" actId="14100"/>
          <ac:picMkLst>
            <pc:docMk/>
            <pc:sldMk cId="3116365905" sldId="268"/>
            <ac:picMk id="15" creationId="{F16A6D7B-6B77-C9A8-99D4-46524C4C9B99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chartUserShapes" Target="../drawings/drawing3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2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ko-KR"/>
              <a:t>고양이 캣휠이 있으신가요</a:t>
            </a:r>
            <a:r>
              <a:rPr lang="en-US"/>
              <a:t>?</a:t>
            </a:r>
            <a:endParaRPr lang="ko-K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/>
              <a:t>없으시다면 구매를 안하시는 이유가 있을까요</a:t>
            </a:r>
            <a:r>
              <a:rPr lang="en-US"/>
              <a:t>?</a:t>
            </a:r>
            <a:endParaRPr lang="ko-K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캣휠 단점이 무엇이 있을까요?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0DC-43F5-8EA0-44658261265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0DC-43F5-8EA0-44658261265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0DC-43F5-8EA0-44658261265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0DC-43F5-8EA0-446582612658}"/>
              </c:ext>
            </c:extLst>
          </c:dPt>
          <c:cat>
            <c:strRef>
              <c:f>Sheet1!$A$2:$A$5</c:f>
              <c:strCache>
                <c:ptCount val="4"/>
                <c:pt idx="0">
                  <c:v>공간차지</c:v>
                </c:pt>
                <c:pt idx="1">
                  <c:v>사용미숙</c:v>
                </c:pt>
                <c:pt idx="2">
                  <c:v>고양이 안전사고 위험</c:v>
                </c:pt>
                <c:pt idx="3">
                  <c:v>기타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19</c:v>
                </c:pt>
                <c:pt idx="1">
                  <c:v>6</c:v>
                </c:pt>
                <c:pt idx="2">
                  <c:v>4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40-41E2-8F26-53C4052FCD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2514370078740159"/>
          <c:y val="0.93492403205437791"/>
          <c:w val="0.54971259842519682"/>
          <c:h val="5.10134688106872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ko-KR" dirty="0"/>
              <a:t>고양이 </a:t>
            </a:r>
            <a:r>
              <a:rPr lang="ko-KR" dirty="0" err="1"/>
              <a:t>캣휠이</a:t>
            </a:r>
            <a:r>
              <a:rPr lang="ko-KR" dirty="0"/>
              <a:t> </a:t>
            </a:r>
            <a:r>
              <a:rPr lang="ko-KR" dirty="0" err="1"/>
              <a:t>있으신가요</a:t>
            </a:r>
            <a:r>
              <a:rPr lang="en-US" dirty="0"/>
              <a:t>?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ko-KR" dirty="0"/>
              <a:t>고양이 </a:t>
            </a:r>
            <a:r>
              <a:rPr lang="ko-KR" dirty="0" err="1"/>
              <a:t>캣휠이</a:t>
            </a:r>
            <a:r>
              <a:rPr lang="ko-KR" dirty="0"/>
              <a:t> </a:t>
            </a:r>
            <a:r>
              <a:rPr lang="ko-KR" dirty="0" err="1"/>
              <a:t>있으신가요</a:t>
            </a:r>
            <a:r>
              <a:rPr lang="en-US" dirty="0"/>
              <a:t>?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ko-KR" dirty="0"/>
              <a:t>고양이 </a:t>
            </a:r>
            <a:r>
              <a:rPr lang="ko-KR" dirty="0" err="1"/>
              <a:t>캣휠이</a:t>
            </a:r>
            <a:r>
              <a:rPr lang="ko-KR" dirty="0"/>
              <a:t> </a:t>
            </a:r>
            <a:r>
              <a:rPr lang="ko-KR" dirty="0" err="1"/>
              <a:t>있으신가요</a:t>
            </a:r>
            <a:r>
              <a:rPr lang="en-US" dirty="0"/>
              <a:t>?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/>
              <a:t>없으시다면 구매를 안하시는 이유가 있을까요</a:t>
            </a:r>
            <a:r>
              <a:rPr lang="en-US"/>
              <a:t>?</a:t>
            </a:r>
            <a:endParaRPr lang="ko-K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ko-KR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고양이 </a:t>
            </a:r>
            <a:r>
              <a:rPr lang="ko-KR" dirty="0" err="1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캣휠이</a:t>
            </a:r>
            <a:r>
              <a:rPr lang="ko-KR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 </a:t>
            </a:r>
            <a:r>
              <a:rPr lang="ko-KR" dirty="0" err="1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있으신가요</a:t>
            </a:r>
            <a:r>
              <a:rPr lang="en-US" dirty="0"/>
              <a:t>?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5F9-4AF7-A344-16E799AE1008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5F9-4AF7-A344-16E799AE1008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5F9-4AF7-A344-16E799AE1008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5F9-4AF7-A344-16E799AE100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아니요</c:v>
                </c:pt>
                <c:pt idx="1">
                  <c:v>네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55-472B-B35D-26144254F8B9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ko-KR" dirty="0"/>
              <a:t>고양이 </a:t>
            </a:r>
            <a:r>
              <a:rPr lang="ko-KR" dirty="0" err="1"/>
              <a:t>캣휠이</a:t>
            </a:r>
            <a:r>
              <a:rPr lang="ko-KR" dirty="0"/>
              <a:t> </a:t>
            </a:r>
            <a:r>
              <a:rPr lang="ko-KR" dirty="0" err="1"/>
              <a:t>있으신가요</a:t>
            </a:r>
            <a:r>
              <a:rPr lang="en-US" dirty="0"/>
              <a:t>?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/>
              <a:t>없으시다면 구매를 안하시는 이유가 있을까요</a:t>
            </a:r>
            <a:r>
              <a:rPr lang="en-US"/>
              <a:t>?</a:t>
            </a:r>
            <a:endParaRPr lang="ko-K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019-4DD6-BEFF-217250CFD0DC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019-4DD6-BEFF-217250CFD0DC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019-4DD6-BEFF-217250CFD0DC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6019-4DD6-BEFF-217250CFD0D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고양이가 사용하지 않을까봐</c:v>
                </c:pt>
                <c:pt idx="1">
                  <c:v>놓을공간이 부족하여</c:v>
                </c:pt>
                <c:pt idx="2">
                  <c:v>구매하였으나 사용하지않아 재판매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3.3</c:v>
                </c:pt>
                <c:pt idx="1">
                  <c:v>4</c:v>
                </c:pt>
                <c:pt idx="2">
                  <c:v>2.7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BA-46A7-9487-F1492E6A9F54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 err="1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캣휠</a:t>
            </a:r>
            <a:r>
              <a:rPr lang="ko-KR" altLang="en-US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 단점이 무엇이 있을까요</a:t>
            </a:r>
            <a:r>
              <a:rPr lang="en-US" altLang="ko-KR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캣휠 단점이 무엇이 있을까요?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57-4A0A-B66D-015A4199AB8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F57-4A0A-B66D-015A4199AB8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F57-4A0A-B66D-015A4199AB8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F57-4A0A-B66D-015A4199AB8A}"/>
              </c:ext>
            </c:extLst>
          </c:dPt>
          <c:cat>
            <c:strRef>
              <c:f>Sheet1!$A$2:$A$5</c:f>
              <c:strCache>
                <c:ptCount val="4"/>
                <c:pt idx="0">
                  <c:v>공간차지</c:v>
                </c:pt>
                <c:pt idx="1">
                  <c:v>사용미숙</c:v>
                </c:pt>
                <c:pt idx="2">
                  <c:v>고양이 안전사고 위험</c:v>
                </c:pt>
                <c:pt idx="3">
                  <c:v>기타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19</c:v>
                </c:pt>
                <c:pt idx="1">
                  <c:v>6</c:v>
                </c:pt>
                <c:pt idx="2">
                  <c:v>4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F57-4A0A-B66D-015A4199AB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6295583464742576"/>
          <c:w val="0.99801132481114396"/>
          <c:h val="0.1229815309274924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ko-KR"/>
              <a:t>고양이 캣휠이 있으신가요</a:t>
            </a:r>
            <a:r>
              <a:rPr lang="en-US"/>
              <a:t>?</a:t>
            </a:r>
            <a:endParaRPr lang="ko-K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ko-KR" dirty="0"/>
              <a:t>고양이 </a:t>
            </a:r>
            <a:r>
              <a:rPr lang="ko-KR" dirty="0" err="1"/>
              <a:t>캣휠이</a:t>
            </a:r>
            <a:r>
              <a:rPr lang="ko-KR" dirty="0"/>
              <a:t> </a:t>
            </a:r>
            <a:r>
              <a:rPr lang="ko-KR" dirty="0" err="1"/>
              <a:t>있으신가요</a:t>
            </a:r>
            <a:r>
              <a:rPr lang="en-US" dirty="0"/>
              <a:t>?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7F99F975-3614-8FEB-1C4A-8AD3D276BE7E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-5458805" y="0"/>
          <a:ext cx="6818457" cy="4512732"/>
        </a:xfrm>
        <a:prstGeom xmlns:a="http://schemas.openxmlformats.org/drawingml/2006/main" prst="rect">
          <a:avLst/>
        </a:prstGeom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0.47756</cdr:x>
      <cdr:y>0.53345</cdr:y>
    </cdr:from>
    <cdr:to>
      <cdr:x>0.81287</cdr:x>
      <cdr:y>0.8218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3C135403-EE6E-825C-8105-3163F71E7CE7}"/>
            </a:ext>
          </a:extLst>
        </cdr:cNvPr>
        <cdr:cNvSpPr txBox="1"/>
      </cdr:nvSpPr>
      <cdr:spPr>
        <a:xfrm xmlns:a="http://schemas.openxmlformats.org/drawingml/2006/main">
          <a:off x="1845195" y="1855564"/>
          <a:ext cx="1295557" cy="100300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ko-KR" altLang="en-US" sz="1600" dirty="0" err="1"/>
            <a:t>공간차지</a:t>
          </a:r>
          <a:endParaRPr lang="ko-KR" altLang="en-US" sz="1600" dirty="0"/>
        </a:p>
      </cdr:txBody>
    </cdr:sp>
  </cdr:relSizeAnchor>
  <cdr:relSizeAnchor xmlns:cdr="http://schemas.openxmlformats.org/drawingml/2006/chartDrawing">
    <cdr:from>
      <cdr:x>0.23783</cdr:x>
      <cdr:y>0.5</cdr:y>
    </cdr:from>
    <cdr:to>
      <cdr:x>0.48515</cdr:x>
      <cdr:y>0.62801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8671E047-D973-911E-131D-09E229F432C0}"/>
            </a:ext>
          </a:extLst>
        </cdr:cNvPr>
        <cdr:cNvSpPr txBox="1"/>
      </cdr:nvSpPr>
      <cdr:spPr>
        <a:xfrm xmlns:a="http://schemas.openxmlformats.org/drawingml/2006/main">
          <a:off x="1933056" y="2709333"/>
          <a:ext cx="2010227" cy="69362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ko-KR" altLang="en-US" sz="1400" dirty="0"/>
            <a:t>사용미숙</a:t>
          </a:r>
        </a:p>
      </cdr:txBody>
    </cdr:sp>
  </cdr:relSizeAnchor>
  <cdr:relSizeAnchor xmlns:cdr="http://schemas.openxmlformats.org/drawingml/2006/chartDrawing">
    <cdr:from>
      <cdr:x>0.28556</cdr:x>
      <cdr:y>0.29324</cdr:y>
    </cdr:from>
    <cdr:to>
      <cdr:x>0.45538</cdr:x>
      <cdr:y>0.45993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310A1D2B-EA03-019D-3B34-EFA77ED73272}"/>
            </a:ext>
          </a:extLst>
        </cdr:cNvPr>
        <cdr:cNvSpPr txBox="1"/>
      </cdr:nvSpPr>
      <cdr:spPr>
        <a:xfrm xmlns:a="http://schemas.openxmlformats.org/drawingml/2006/main">
          <a:off x="1103351" y="1020027"/>
          <a:ext cx="656143" cy="57981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ko-KR" altLang="en-US" sz="900" dirty="0"/>
            <a:t>고양이 안전사고 위험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0.51203</cdr:x>
      <cdr:y>0.51663</cdr:y>
    </cdr:from>
    <cdr:to>
      <cdr:x>0.84734</cdr:x>
      <cdr:y>0.80498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3C135403-EE6E-825C-8105-3163F71E7CE7}"/>
            </a:ext>
          </a:extLst>
        </cdr:cNvPr>
        <cdr:cNvSpPr txBox="1"/>
      </cdr:nvSpPr>
      <cdr:spPr>
        <a:xfrm xmlns:a="http://schemas.openxmlformats.org/drawingml/2006/main">
          <a:off x="4161759" y="2799438"/>
          <a:ext cx="2725445" cy="156247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ko-KR" altLang="en-US" sz="3200" dirty="0" err="1"/>
            <a:t>공간차지</a:t>
          </a:r>
          <a:endParaRPr lang="ko-KR" altLang="en-US" sz="3200" dirty="0"/>
        </a:p>
      </cdr:txBody>
    </cdr:sp>
  </cdr:relSizeAnchor>
  <cdr:relSizeAnchor xmlns:cdr="http://schemas.openxmlformats.org/drawingml/2006/chartDrawing">
    <cdr:from>
      <cdr:x>0.23783</cdr:x>
      <cdr:y>0.5</cdr:y>
    </cdr:from>
    <cdr:to>
      <cdr:x>0.48515</cdr:x>
      <cdr:y>0.62801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8671E047-D973-911E-131D-09E229F432C0}"/>
            </a:ext>
          </a:extLst>
        </cdr:cNvPr>
        <cdr:cNvSpPr txBox="1"/>
      </cdr:nvSpPr>
      <cdr:spPr>
        <a:xfrm xmlns:a="http://schemas.openxmlformats.org/drawingml/2006/main">
          <a:off x="1933056" y="2709333"/>
          <a:ext cx="2010227" cy="69362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ko-KR" altLang="en-US" sz="3200" dirty="0"/>
            <a:t>사용미숙</a:t>
          </a:r>
        </a:p>
      </cdr:txBody>
    </cdr:sp>
  </cdr:relSizeAnchor>
  <cdr:relSizeAnchor xmlns:cdr="http://schemas.openxmlformats.org/drawingml/2006/chartDrawing">
    <cdr:from>
      <cdr:x>0.29848</cdr:x>
      <cdr:y>0.21923</cdr:y>
    </cdr:from>
    <cdr:to>
      <cdr:x>0.4683</cdr:x>
      <cdr:y>0.38592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310A1D2B-EA03-019D-3B34-EFA77ED73272}"/>
            </a:ext>
          </a:extLst>
        </cdr:cNvPr>
        <cdr:cNvSpPr txBox="1"/>
      </cdr:nvSpPr>
      <cdr:spPr>
        <a:xfrm xmlns:a="http://schemas.openxmlformats.org/drawingml/2006/main">
          <a:off x="2426041" y="1187956"/>
          <a:ext cx="1380287" cy="90321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ko-KR" altLang="en-US" sz="1600" dirty="0"/>
            <a:t>고양이 안전사고 위험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80875-56EA-4377-89F5-63A184DC206D}" type="datetimeFigureOut">
              <a:t>2023-05-22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CD6B91-BF57-4C3A-A706-A30A60CBA35F}" type="slidenum"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215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28CC9C-6749-4711-8D4C-F3BE6F231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7748C8F-708B-4EAB-8B92-11939366DD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341714-6BA6-476B-8255-E6F411BED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F714E9-7A4C-4AF4-B2BC-6488A5674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50F7F8-B8D7-4390-AB62-21A9D5513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89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3423A4-B786-415A-BA65-17653E14D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9BD7613-E90D-4F83-90ED-AB2E4EFA71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43AD55-66C5-4AEA-9E04-C66C75B51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532CC7-D799-4172-A312-8B87C4F3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973E7A-478B-47A9-884A-E65E7D1F4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DE9608-557F-4DBB-9591-3BA9CC1FB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08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D04373-39BB-4690-A048-4CEBCE6AC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9723CC-423D-4AFE-89EB-0E377F627A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41FF75-5C63-406B-9197-42EE7DCBE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522B6F-301A-43A7-A9F2-214A7A095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2605D1-1CD4-469B-8F3D-44C110767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AEB4986-9B8A-42E8-9EF6-9710509BE5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497111-393A-46C1-A068-647ECB8287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5853F7-870A-49FC-9BC1-06809E216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F2CF99-6ADA-4E37-A788-4A41B50E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A1E436-AEA3-4D4C-94D0-DECA3019E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12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FE8CE0-5510-42A9-AECB-8AD7E7B8B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2D3A9B-00D8-45FC-8CC2-D944BE456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FE11AF-8CB8-4C15-B2B7-DB590AC5C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07BE1A-DCC4-4B7E-883C-F8038FAE4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B84785-C0E6-4746-AE5B-39240FF5F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34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D79FF7-FD16-4361-88FA-D5C306396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78DF69-3C94-4C57-B09B-0DD086C90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28684A-130A-48A1-B605-454331F0A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AB22F-69C9-40EE-876D-9E618DD30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7E7966-556F-4FA1-B1B7-2073CEA80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00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64781-0B8A-4F22-82C8-AB5E93B38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730C85-B5C7-4FCB-AC03-3B5D17B948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F0688B-23B3-4301-9270-7F394B3A2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A74C72-5C4C-478F-A40C-9486F67DC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152F-E615-4BC6-8234-8737B823B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7120EE-F40D-4478-B499-157BF69D0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69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1F4B9D-ACE1-443A-8251-3A6462C56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CEE55A-A75D-4054-B11C-9CEF08870A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F9D5C8-FE94-41A9-885B-1DDB04C7D0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322B88D-6709-475E-B968-CB19EFEE8C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B870E4C-7E76-4E2C-B98D-A0C29BFE66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F8FA5BA-30C3-42C2-B2EB-1C6E6D6E2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8441FBF-6B8D-4610-A128-2E1BD955F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874A3A9-6206-4F0A-8856-9FF000254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76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C66A6-1157-4FE0-B55F-88014BCB1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9CCEBC6-A5D0-4A64-96C1-288655F89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C429DA0-71CF-4B60-8499-C14EDDC2F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834EFF-40AA-4566-897F-0215395F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57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2568D9-41CD-46BB-AFE9-F083103C8DA0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E8CC38A-F609-47F4-8D12-D2E70591C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6EAEFA-CEC2-4548-9A8A-3D62B0108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A77013-358B-48F0-B2A1-0B97D20F7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89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E8CC38A-F609-47F4-8D12-D2E70591C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6EAEFA-CEC2-4548-9A8A-3D62B0108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A77013-358B-48F0-B2A1-0B97D20F7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9F666-F6EC-4E32-9888-70CA4567B46B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42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5400A7-08ED-45C1-AC11-BDAA40FFB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DE92E2-3BF8-4F07-A718-23A257C88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A69255-66DB-473E-8797-A215B2A6A6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C679AF-CC21-4E12-A2D8-3CAB7F48C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74F1E6-3D97-48FD-927A-DAC5EACC3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3F2185-27B9-4671-8015-337E0BC08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1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242E9E1-3086-49D9-AABF-381953943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B287B7-56FE-4A71-830C-55AE0A804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936AEB-7566-4822-9A8A-FDC7F6E469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83833-C20C-438D-9470-1682749CF8BE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343C58-4839-47F6-B361-0AE9D95B91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4A3F6C-1C09-4C33-9FD0-0DF4C58E0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331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1.xml"/><Relationship Id="rId4" Type="http://schemas.openxmlformats.org/officeDocument/2006/relationships/chart" Target="../charts/char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E4388D-4A18-4268-AD31-1F52669DD0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C4FF47-1CCB-420D-BF47-58083251C7D8}"/>
              </a:ext>
            </a:extLst>
          </p:cNvPr>
          <p:cNvSpPr txBox="1"/>
          <p:nvPr/>
        </p:nvSpPr>
        <p:spPr>
          <a:xfrm rot="18956718">
            <a:off x="2220775" y="2273913"/>
            <a:ext cx="3950120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3600" spc="-300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  <a:cs typeface="KoPubWorld돋움체_Pro Bold" panose="00000800000000000000" pitchFamily="50" charset="-127"/>
              </a:rPr>
              <a:t>IoT </a:t>
            </a:r>
            <a:r>
              <a:rPr lang="en-US" sz="3600" spc="-300" dirty="0" err="1">
                <a:latin typeface="교보 손글씨 2020 박도연" panose="02020503000000000000" pitchFamily="18" charset="-127"/>
                <a:ea typeface="교보 손글씨 2020 박도연" panose="02020503000000000000" pitchFamily="18" charset="-127"/>
                <a:cs typeface="KoPubWorld돋움체_Pro Bold" panose="00000800000000000000" pitchFamily="50" charset="-127"/>
              </a:rPr>
              <a:t>기반</a:t>
            </a:r>
            <a:r>
              <a:rPr lang="en-US" sz="3600" spc="-300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  <a:cs typeface="KoPubWorld돋움체_Pro Bold" panose="00000800000000000000" pitchFamily="50" charset="-127"/>
              </a:rPr>
              <a:t> ZWIFT</a:t>
            </a:r>
            <a:r>
              <a:rPr lang="ko-KR" altLang="en-US" sz="3600" spc="-300" dirty="0" err="1">
                <a:latin typeface="교보 손글씨 2020 박도연" panose="02020503000000000000" pitchFamily="18" charset="-127"/>
                <a:ea typeface="교보 손글씨 2020 박도연" panose="02020503000000000000" pitchFamily="18" charset="-127"/>
                <a:cs typeface="KoPubWorld돋움체_Pro Bold" panose="00000800000000000000" pitchFamily="50" charset="-127"/>
              </a:rPr>
              <a:t>캣닝머신</a:t>
            </a:r>
            <a:endParaRPr lang="ko-KR" altLang="en-US" sz="3600" spc="-300" dirty="0">
              <a:latin typeface="교보 손글씨 2020 박도연" panose="02020503000000000000" pitchFamily="18" charset="-127"/>
              <a:ea typeface="교보 손글씨 2020 박도연" panose="02020503000000000000" pitchFamily="18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sz="3600" spc="-300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  <a:cs typeface="KoPubWorld돋움체_Pro Bold" panose="00000800000000000000" pitchFamily="50" charset="-127"/>
              </a:rPr>
              <a:t>ICT </a:t>
            </a:r>
            <a:r>
              <a:rPr lang="en-US" sz="3600" spc="-300" dirty="0" err="1">
                <a:latin typeface="교보 손글씨 2020 박도연" panose="02020503000000000000" pitchFamily="18" charset="-127"/>
                <a:ea typeface="교보 손글씨 2020 박도연" panose="02020503000000000000" pitchFamily="18" charset="-127"/>
                <a:cs typeface="KoPubWorld돋움체_Pro Bold" panose="00000800000000000000" pitchFamily="50" charset="-127"/>
              </a:rPr>
              <a:t>한이음</a:t>
            </a:r>
            <a:r>
              <a:rPr lang="en-US" sz="3600" spc="-300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  <a:cs typeface="KoPubWorld돋움체_Pro Bold" panose="00000800000000000000" pitchFamily="50" charset="-127"/>
              </a:rPr>
              <a:t> </a:t>
            </a:r>
            <a:r>
              <a:rPr lang="en-US" sz="3600" spc="-300" dirty="0" err="1">
                <a:latin typeface="교보 손글씨 2020 박도연" panose="02020503000000000000" pitchFamily="18" charset="-127"/>
                <a:ea typeface="교보 손글씨 2020 박도연" panose="02020503000000000000" pitchFamily="18" charset="-127"/>
                <a:cs typeface="KoPubWorld돋움체_Pro Bold" panose="00000800000000000000" pitchFamily="50" charset="-127"/>
              </a:rPr>
              <a:t>공모전</a:t>
            </a:r>
            <a:endParaRPr lang="en-US" dirty="0">
              <a:latin typeface="교보 손글씨 2020 박도연" panose="02020503000000000000" pitchFamily="18" charset="-127"/>
              <a:ea typeface="교보 손글씨 2020 박도연" panose="02020503000000000000" pitchFamily="18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931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255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모듈소개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2.2</a:t>
            </a:r>
            <a:endParaRPr lang="ko-KR" altLang="en-US" sz="140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032F301-483E-473B-9C2E-B28D12186965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FBA3433-59CA-45E3-87D9-9A126B93E8D4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개체 11">
            <a:extLst>
              <a:ext uri="{FF2B5EF4-FFF2-40B4-BE49-F238E27FC236}">
                <a16:creationId xmlns:a16="http://schemas.microsoft.com/office/drawing/2014/main" id="{BA7F5B3A-BF20-FB95-C97C-CB719B0D00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2182489"/>
              </p:ext>
            </p:extLst>
          </p:nvPr>
        </p:nvGraphicFramePr>
        <p:xfrm>
          <a:off x="464417" y="1945836"/>
          <a:ext cx="9995301" cy="56382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087789" imgH="5370250" progId="Word.Document.12">
                  <p:embed/>
                </p:oleObj>
              </mc:Choice>
              <mc:Fallback>
                <p:oleObj name="Document" r:id="rId2" imgW="7087789" imgH="5370250" progId="Word.Document.12">
                  <p:embed/>
                  <p:pic>
                    <p:nvPicPr>
                      <p:cNvPr id="12" name="개체 11">
                        <a:extLst>
                          <a:ext uri="{FF2B5EF4-FFF2-40B4-BE49-F238E27FC236}">
                            <a16:creationId xmlns:a16="http://schemas.microsoft.com/office/drawing/2014/main" id="{BA7F5B3A-BF20-FB95-C97C-CB719B0D00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4417" y="1945836"/>
                        <a:ext cx="9995301" cy="56382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051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718402-F66E-4D4C-8652-EA2D5E68AFCF}"/>
              </a:ext>
            </a:extLst>
          </p:cNvPr>
          <p:cNvSpPr/>
          <p:nvPr/>
        </p:nvSpPr>
        <p:spPr>
          <a:xfrm>
            <a:off x="487680" y="508000"/>
            <a:ext cx="1980000" cy="198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C24CEA-C5B7-4089-8579-F723427328B1}"/>
              </a:ext>
            </a:extLst>
          </p:cNvPr>
          <p:cNvSpPr txBox="1"/>
          <p:nvPr/>
        </p:nvSpPr>
        <p:spPr>
          <a:xfrm>
            <a:off x="454256" y="2580640"/>
            <a:ext cx="198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모듈소개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51C6E1-DEA6-4B59-9D3C-C93B9FA62F76}"/>
              </a:ext>
            </a:extLst>
          </p:cNvPr>
          <p:cNvSpPr txBox="1"/>
          <p:nvPr/>
        </p:nvSpPr>
        <p:spPr>
          <a:xfrm>
            <a:off x="454256" y="3256855"/>
            <a:ext cx="40831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캣휠</a:t>
            </a:r>
            <a:r>
              <a:rPr lang="ko-KR" altLang="en-US" sz="4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 </a:t>
            </a:r>
            <a:r>
              <a:rPr lang="ko-KR" altLang="en-US" sz="40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오르가미</a:t>
            </a:r>
            <a:r>
              <a:rPr lang="ko-KR" altLang="en-US" sz="4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 개발방향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FEB499-3B1E-4A22-811E-50D60022EC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4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4AA06FDB-766C-1569-1B47-985BA0FA0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771" y="2255132"/>
            <a:ext cx="1870395" cy="187039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932217A-3F75-7D1C-E900-F72690ED4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981" y="778319"/>
            <a:ext cx="4827836" cy="44652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0AD99D1-BB74-6050-7761-789E84D97EE4}"/>
              </a:ext>
            </a:extLst>
          </p:cNvPr>
          <p:cNvSpPr txBox="1"/>
          <p:nvPr/>
        </p:nvSpPr>
        <p:spPr>
          <a:xfrm>
            <a:off x="0" y="0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일반적인 </a:t>
            </a:r>
            <a:r>
              <a:rPr lang="ko-KR" altLang="en-US" sz="2000" b="1" dirty="0" err="1"/>
              <a:t>캣휠</a:t>
            </a:r>
            <a:endParaRPr lang="ko-KR" altLang="en-US" sz="2000" b="1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3D1D2D0-593B-1B19-4321-9E22FA66E0AF}"/>
              </a:ext>
            </a:extLst>
          </p:cNvPr>
          <p:cNvCxnSpPr>
            <a:cxnSpLocks/>
          </p:cNvCxnSpPr>
          <p:nvPr/>
        </p:nvCxnSpPr>
        <p:spPr>
          <a:xfrm>
            <a:off x="2667699" y="1776611"/>
            <a:ext cx="1476462" cy="5956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5C02C7A-3AF1-9C96-8EEF-D1C9160DBA1B}"/>
              </a:ext>
            </a:extLst>
          </p:cNvPr>
          <p:cNvSpPr txBox="1"/>
          <p:nvPr/>
        </p:nvSpPr>
        <p:spPr>
          <a:xfrm>
            <a:off x="1034929" y="1614663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정면 사각 판자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49407DA-97B2-0B05-60B4-66DD2FBC523E}"/>
              </a:ext>
            </a:extLst>
          </p:cNvPr>
          <p:cNvCxnSpPr>
            <a:cxnSpLocks/>
          </p:cNvCxnSpPr>
          <p:nvPr/>
        </p:nvCxnSpPr>
        <p:spPr>
          <a:xfrm flipH="1">
            <a:off x="7558481" y="1214549"/>
            <a:ext cx="687170" cy="62917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DE97ED9-B23B-B4AF-196E-11211C1AA92F}"/>
              </a:ext>
            </a:extLst>
          </p:cNvPr>
          <p:cNvSpPr txBox="1"/>
          <p:nvPr/>
        </p:nvSpPr>
        <p:spPr>
          <a:xfrm>
            <a:off x="8245651" y="1029883"/>
            <a:ext cx="2927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¼</a:t>
            </a:r>
            <a:r>
              <a:rPr lang="ko-KR" altLang="en-US" dirty="0"/>
              <a:t>또는 </a:t>
            </a:r>
            <a:r>
              <a:rPr lang="en-US" altLang="ko-KR" dirty="0"/>
              <a:t>1</a:t>
            </a:r>
            <a:r>
              <a:rPr lang="ko-KR" altLang="en-US" dirty="0"/>
              <a:t>의 측면 원형 판자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269378-72B3-80A9-CDE1-2A37E5E87912}"/>
              </a:ext>
            </a:extLst>
          </p:cNvPr>
          <p:cNvSpPr txBox="1"/>
          <p:nvPr/>
        </p:nvSpPr>
        <p:spPr>
          <a:xfrm>
            <a:off x="8505710" y="5058868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받침대</a:t>
            </a:r>
            <a:r>
              <a:rPr lang="en-US" altLang="ko-KR" dirty="0"/>
              <a:t>+</a:t>
            </a:r>
            <a:r>
              <a:rPr lang="ko-KR" altLang="en-US" dirty="0"/>
              <a:t>회전 바퀴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CE2907F-DF1D-3773-7FB6-25747AC18E49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7298422" y="4637257"/>
            <a:ext cx="1207288" cy="60627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8C0F84D-3517-29E6-1108-53686FABBF21}"/>
              </a:ext>
            </a:extLst>
          </p:cNvPr>
          <p:cNvCxnSpPr>
            <a:cxnSpLocks/>
          </p:cNvCxnSpPr>
          <p:nvPr/>
        </p:nvCxnSpPr>
        <p:spPr>
          <a:xfrm>
            <a:off x="0" y="389159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1B99165-3535-E0A7-9720-0A07F7EEA781}"/>
              </a:ext>
            </a:extLst>
          </p:cNvPr>
          <p:cNvCxnSpPr>
            <a:cxnSpLocks/>
          </p:cNvCxnSpPr>
          <p:nvPr/>
        </p:nvCxnSpPr>
        <p:spPr>
          <a:xfrm>
            <a:off x="0" y="5539999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EA8048D-E9BE-20F2-1719-2020B3970FE9}"/>
              </a:ext>
            </a:extLst>
          </p:cNvPr>
          <p:cNvSpPr txBox="1"/>
          <p:nvPr/>
        </p:nvSpPr>
        <p:spPr>
          <a:xfrm>
            <a:off x="0" y="5539999"/>
            <a:ext cx="873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Q. </a:t>
            </a:r>
            <a:r>
              <a:rPr lang="ko-KR" altLang="en-US" dirty="0"/>
              <a:t>회전 바퀴가 직사각형 단면 판자를 굴리는 경우</a:t>
            </a:r>
            <a:r>
              <a:rPr lang="en-US" altLang="ko-KR" dirty="0"/>
              <a:t>, </a:t>
            </a:r>
            <a:r>
              <a:rPr lang="ko-KR" altLang="en-US" dirty="0"/>
              <a:t>매끄럽지 않은 이상함은 없는지</a:t>
            </a:r>
          </a:p>
        </p:txBody>
      </p:sp>
    </p:spTree>
    <p:extLst>
      <p:ext uri="{BB962C8B-B14F-4D97-AF65-F5344CB8AC3E}">
        <p14:creationId xmlns:p14="http://schemas.microsoft.com/office/powerpoint/2010/main" val="283202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2" descr="사람이(가) 표시된 사진&#10;&#10;자동 생성된 설명">
            <a:extLst>
              <a:ext uri="{FF2B5EF4-FFF2-40B4-BE49-F238E27FC236}">
                <a16:creationId xmlns:a16="http://schemas.microsoft.com/office/drawing/2014/main" id="{AECF4288-B893-5939-C043-40531ADB0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706" y="2767724"/>
            <a:ext cx="1819836" cy="1905257"/>
          </a:xfrm>
          <a:prstGeom prst="rect">
            <a:avLst/>
          </a:prstGeom>
        </p:spPr>
      </p:pic>
      <p:pic>
        <p:nvPicPr>
          <p:cNvPr id="20" name="그림 20" descr="실내이(가) 표시된 사진&#10;&#10;자동 생성된 설명">
            <a:extLst>
              <a:ext uri="{FF2B5EF4-FFF2-40B4-BE49-F238E27FC236}">
                <a16:creationId xmlns:a16="http://schemas.microsoft.com/office/drawing/2014/main" id="{A222C03A-C812-7A1F-4BCE-62DD437C4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494" y="3003177"/>
            <a:ext cx="1936377" cy="1183342"/>
          </a:xfrm>
          <a:prstGeom prst="rect">
            <a:avLst/>
          </a:prstGeom>
        </p:spPr>
      </p:pic>
      <p:pic>
        <p:nvPicPr>
          <p:cNvPr id="16" name="그림 19">
            <a:extLst>
              <a:ext uri="{FF2B5EF4-FFF2-40B4-BE49-F238E27FC236}">
                <a16:creationId xmlns:a16="http://schemas.microsoft.com/office/drawing/2014/main" id="{19558C41-BBE4-BC3F-3977-CE1E1410E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70" y="2892183"/>
            <a:ext cx="1272989" cy="1378432"/>
          </a:xfrm>
          <a:prstGeom prst="rect">
            <a:avLst/>
          </a:prstGeom>
        </p:spPr>
      </p:pic>
      <p:pic>
        <p:nvPicPr>
          <p:cNvPr id="15" name="그림 15">
            <a:extLst>
              <a:ext uri="{FF2B5EF4-FFF2-40B4-BE49-F238E27FC236}">
                <a16:creationId xmlns:a16="http://schemas.microsoft.com/office/drawing/2014/main" id="{F16A6D7B-6B77-C9A8-99D4-46524C4C9B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5106" y="551929"/>
            <a:ext cx="2743200" cy="1576590"/>
          </a:xfrm>
          <a:prstGeom prst="rect">
            <a:avLst/>
          </a:prstGeom>
        </p:spPr>
      </p:pic>
      <p:pic>
        <p:nvPicPr>
          <p:cNvPr id="14" name="그림 14" descr="실내이(가) 표시된 사진&#10;&#10;자동 생성된 설명">
            <a:extLst>
              <a:ext uri="{FF2B5EF4-FFF2-40B4-BE49-F238E27FC236}">
                <a16:creationId xmlns:a16="http://schemas.microsoft.com/office/drawing/2014/main" id="{F6338363-A61F-DB7A-23B1-DB5CF02CB8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3995" y="506495"/>
            <a:ext cx="2743200" cy="1334795"/>
          </a:xfrm>
          <a:prstGeom prst="rect">
            <a:avLst/>
          </a:prstGeom>
        </p:spPr>
      </p:pic>
      <p:pic>
        <p:nvPicPr>
          <p:cNvPr id="9" name="그림 13" descr="오토마톤이(가) 표시된 사진&#10;&#10;자동 생성된 설명">
            <a:extLst>
              <a:ext uri="{FF2B5EF4-FFF2-40B4-BE49-F238E27FC236}">
                <a16:creationId xmlns:a16="http://schemas.microsoft.com/office/drawing/2014/main" id="{77D6B5B7-55B4-165C-A79A-633AD870FB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670" y="552584"/>
            <a:ext cx="2743200" cy="1675103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8C0F84D-3517-29E6-1108-53686FABBF21}"/>
              </a:ext>
            </a:extLst>
          </p:cNvPr>
          <p:cNvCxnSpPr>
            <a:cxnSpLocks/>
          </p:cNvCxnSpPr>
          <p:nvPr/>
        </p:nvCxnSpPr>
        <p:spPr>
          <a:xfrm>
            <a:off x="0" y="389159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1B99165-3535-E0A7-9720-0A07F7EEA781}"/>
              </a:ext>
            </a:extLst>
          </p:cNvPr>
          <p:cNvCxnSpPr>
            <a:cxnSpLocks/>
          </p:cNvCxnSpPr>
          <p:nvPr/>
        </p:nvCxnSpPr>
        <p:spPr>
          <a:xfrm>
            <a:off x="0" y="5539999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EAC5783-19AB-0ADB-50EC-8021DE2D8B06}"/>
              </a:ext>
            </a:extLst>
          </p:cNvPr>
          <p:cNvSpPr txBox="1"/>
          <p:nvPr/>
        </p:nvSpPr>
        <p:spPr>
          <a:xfrm>
            <a:off x="0" y="0"/>
            <a:ext cx="3018775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ea typeface="맑은 고딕"/>
              </a:rPr>
              <a:t>일반적인 </a:t>
            </a:r>
            <a:r>
              <a:rPr lang="ko-KR" altLang="en-US" sz="2000" b="1" dirty="0" err="1">
                <a:ea typeface="맑은 고딕"/>
              </a:rPr>
              <a:t>캣휠</a:t>
            </a:r>
            <a:r>
              <a:rPr lang="ko-KR" altLang="en-US" sz="2000" b="1" dirty="0">
                <a:ea typeface="맑은 고딕"/>
              </a:rPr>
              <a:t> 체결 과정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9A77FC0-3BEC-9989-94D1-66C0B1329FDA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1812049" y="2061244"/>
            <a:ext cx="124452" cy="26432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EC2DB9A-DF94-F380-DA58-4114A34E9798}"/>
              </a:ext>
            </a:extLst>
          </p:cNvPr>
          <p:cNvSpPr txBox="1"/>
          <p:nvPr/>
        </p:nvSpPr>
        <p:spPr>
          <a:xfrm>
            <a:off x="264408" y="2325573"/>
            <a:ext cx="334418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dirty="0">
                <a:ea typeface="맑은 고딕"/>
              </a:rPr>
              <a:t>¼원호 판자와 사각 판자 체결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E57F4FF-1824-E402-2D7C-8FAED356E83D}"/>
              </a:ext>
            </a:extLst>
          </p:cNvPr>
          <p:cNvCxnSpPr>
            <a:cxnSpLocks/>
          </p:cNvCxnSpPr>
          <p:nvPr/>
        </p:nvCxnSpPr>
        <p:spPr>
          <a:xfrm>
            <a:off x="3632309" y="1223762"/>
            <a:ext cx="653776" cy="1989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B54102D-C709-05A7-9245-4CBC834D19B5}"/>
              </a:ext>
            </a:extLst>
          </p:cNvPr>
          <p:cNvSpPr txBox="1"/>
          <p:nvPr/>
        </p:nvSpPr>
        <p:spPr>
          <a:xfrm>
            <a:off x="4306845" y="2194931"/>
            <a:ext cx="2800767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dirty="0">
                <a:ea typeface="맑은 고딕"/>
              </a:rPr>
              <a:t>본체와 ¼ 원호 판자 체결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9EC65E7-A3B7-C954-EAE5-7B6D80D1E29A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5689300" y="1080021"/>
            <a:ext cx="417639" cy="11149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265FF68-5B0F-4C97-C532-B1BC028A404C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5588001" y="1849871"/>
            <a:ext cx="119228" cy="3450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6E4251C-CB54-9F9E-0B9F-E2A578B1B9E8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9823335" y="2047657"/>
            <a:ext cx="738835" cy="3484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BF8B303-87ED-7714-0AEA-2907F4E475C4}"/>
              </a:ext>
            </a:extLst>
          </p:cNvPr>
          <p:cNvSpPr txBox="1"/>
          <p:nvPr/>
        </p:nvSpPr>
        <p:spPr>
          <a:xfrm>
            <a:off x="8119182" y="2396124"/>
            <a:ext cx="340830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dirty="0">
                <a:ea typeface="맑은 고딕"/>
              </a:rPr>
              <a:t>중간 판자 2개와 연결판자 체결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43FD0B7-759E-DCC7-DD2D-7592924E73E2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9823335" y="1889819"/>
            <a:ext cx="42971" cy="50630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1F4DC4A-DF29-59E7-16A7-DDCFC878FE51}"/>
              </a:ext>
            </a:extLst>
          </p:cNvPr>
          <p:cNvSpPr txBox="1"/>
          <p:nvPr/>
        </p:nvSpPr>
        <p:spPr>
          <a:xfrm>
            <a:off x="100096" y="4475223"/>
            <a:ext cx="31566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ea typeface="맑은 고딕"/>
              </a:rPr>
              <a:t>본체에 </a:t>
            </a:r>
            <a:r>
              <a:rPr lang="ko-KR" altLang="en-US" dirty="0" err="1">
                <a:ea typeface="맑은 고딕"/>
              </a:rPr>
              <a:t>연결판</a:t>
            </a:r>
            <a:r>
              <a:rPr lang="ko-KR" altLang="en-US" dirty="0">
                <a:ea typeface="맑은 고딕"/>
              </a:rPr>
              <a:t> 체결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00F7137-836F-7568-F846-F59B8E706234}"/>
              </a:ext>
            </a:extLst>
          </p:cNvPr>
          <p:cNvCxnSpPr>
            <a:cxnSpLocks/>
            <a:stCxn id="38" idx="0"/>
          </p:cNvCxnSpPr>
          <p:nvPr/>
        </p:nvCxnSpPr>
        <p:spPr>
          <a:xfrm flipH="1" flipV="1">
            <a:off x="1526859" y="3928257"/>
            <a:ext cx="151554" cy="5469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B04BF90-6E5F-301A-26FE-2AD6309D4A81}"/>
              </a:ext>
            </a:extLst>
          </p:cNvPr>
          <p:cNvSpPr txBox="1"/>
          <p:nvPr/>
        </p:nvSpPr>
        <p:spPr>
          <a:xfrm>
            <a:off x="3964941" y="4560642"/>
            <a:ext cx="31566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ea typeface="맑은 고딕"/>
              </a:rPr>
              <a:t>휠 부 체결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780146E-D50B-341C-CCEF-723132F3FF42}"/>
              </a:ext>
            </a:extLst>
          </p:cNvPr>
          <p:cNvCxnSpPr>
            <a:cxnSpLocks/>
          </p:cNvCxnSpPr>
          <p:nvPr/>
        </p:nvCxnSpPr>
        <p:spPr>
          <a:xfrm flipH="1" flipV="1">
            <a:off x="7490848" y="4477117"/>
            <a:ext cx="70362" cy="4470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9717594-1485-B546-B530-3AAD34D4C850}"/>
              </a:ext>
            </a:extLst>
          </p:cNvPr>
          <p:cNvSpPr txBox="1"/>
          <p:nvPr/>
        </p:nvSpPr>
        <p:spPr>
          <a:xfrm>
            <a:off x="6574913" y="4927927"/>
            <a:ext cx="2030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내부에 </a:t>
            </a:r>
            <a:r>
              <a:rPr lang="ko-KR" altLang="en-US"/>
              <a:t>패드 붙임</a:t>
            </a:r>
            <a:endParaRPr lang="ko-KR" altLang="en-US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93180B06-30DC-672B-97A3-CDA574981D35}"/>
              </a:ext>
            </a:extLst>
          </p:cNvPr>
          <p:cNvCxnSpPr>
            <a:cxnSpLocks/>
          </p:cNvCxnSpPr>
          <p:nvPr/>
        </p:nvCxnSpPr>
        <p:spPr>
          <a:xfrm>
            <a:off x="7401120" y="1223762"/>
            <a:ext cx="653776" cy="1989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D59F5D6-A412-E857-65E5-63E896A63F2A}"/>
              </a:ext>
            </a:extLst>
          </p:cNvPr>
          <p:cNvCxnSpPr>
            <a:cxnSpLocks/>
          </p:cNvCxnSpPr>
          <p:nvPr/>
        </p:nvCxnSpPr>
        <p:spPr>
          <a:xfrm>
            <a:off x="11365579" y="1223762"/>
            <a:ext cx="653776" cy="1989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55791BA-4B50-059D-9142-539428AA57B6}"/>
              </a:ext>
            </a:extLst>
          </p:cNvPr>
          <p:cNvCxnSpPr>
            <a:cxnSpLocks/>
          </p:cNvCxnSpPr>
          <p:nvPr/>
        </p:nvCxnSpPr>
        <p:spPr>
          <a:xfrm flipV="1">
            <a:off x="3045362" y="3478173"/>
            <a:ext cx="468426" cy="6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8CFF20A-E34A-AD83-F300-8712F4D16A9A}"/>
              </a:ext>
            </a:extLst>
          </p:cNvPr>
          <p:cNvCxnSpPr>
            <a:cxnSpLocks/>
          </p:cNvCxnSpPr>
          <p:nvPr/>
        </p:nvCxnSpPr>
        <p:spPr>
          <a:xfrm flipV="1">
            <a:off x="5959497" y="3478173"/>
            <a:ext cx="468426" cy="6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365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8C0F84D-3517-29E6-1108-53686FABBF21}"/>
              </a:ext>
            </a:extLst>
          </p:cNvPr>
          <p:cNvCxnSpPr>
            <a:cxnSpLocks/>
          </p:cNvCxnSpPr>
          <p:nvPr/>
        </p:nvCxnSpPr>
        <p:spPr>
          <a:xfrm>
            <a:off x="0" y="389159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1B99165-3535-E0A7-9720-0A07F7EEA781}"/>
              </a:ext>
            </a:extLst>
          </p:cNvPr>
          <p:cNvCxnSpPr>
            <a:cxnSpLocks/>
          </p:cNvCxnSpPr>
          <p:nvPr/>
        </p:nvCxnSpPr>
        <p:spPr>
          <a:xfrm>
            <a:off x="0" y="5539999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89682DCD-7A19-28C4-8604-DBAE2B208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253" y="2151493"/>
            <a:ext cx="1677187" cy="25550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70D403D-74CF-F3DD-9FA2-11CC6FB99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437" y="1318000"/>
            <a:ext cx="3677078" cy="3619981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CE3B01F-3347-A94C-C600-6C0CE2C1C45B}"/>
              </a:ext>
            </a:extLst>
          </p:cNvPr>
          <p:cNvCxnSpPr>
            <a:cxnSpLocks/>
          </p:cNvCxnSpPr>
          <p:nvPr/>
        </p:nvCxnSpPr>
        <p:spPr>
          <a:xfrm>
            <a:off x="2667699" y="1776611"/>
            <a:ext cx="1476462" cy="5956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E87E804-3D5D-BF58-4E7E-3F085239AE7E}"/>
              </a:ext>
            </a:extLst>
          </p:cNvPr>
          <p:cNvSpPr txBox="1"/>
          <p:nvPr/>
        </p:nvSpPr>
        <p:spPr>
          <a:xfrm>
            <a:off x="1437601" y="1591945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원호 판자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3D69291-D5A9-8718-A6DC-FDD1089C114B}"/>
              </a:ext>
            </a:extLst>
          </p:cNvPr>
          <p:cNvCxnSpPr>
            <a:cxnSpLocks/>
          </p:cNvCxnSpPr>
          <p:nvPr/>
        </p:nvCxnSpPr>
        <p:spPr>
          <a:xfrm flipH="1" flipV="1">
            <a:off x="7449424" y="3127990"/>
            <a:ext cx="1428829" cy="1874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137FBE2-9D7B-5FEF-85D0-002395D1E133}"/>
              </a:ext>
            </a:extLst>
          </p:cNvPr>
          <p:cNvCxnSpPr>
            <a:cxnSpLocks/>
          </p:cNvCxnSpPr>
          <p:nvPr/>
        </p:nvCxnSpPr>
        <p:spPr>
          <a:xfrm flipH="1" flipV="1">
            <a:off x="9328558" y="4333995"/>
            <a:ext cx="1090569" cy="60300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AD7E623-1F7C-2ED0-75D8-1C5CDA7393A2}"/>
              </a:ext>
            </a:extLst>
          </p:cNvPr>
          <p:cNvCxnSpPr>
            <a:cxnSpLocks/>
          </p:cNvCxnSpPr>
          <p:nvPr/>
        </p:nvCxnSpPr>
        <p:spPr>
          <a:xfrm flipH="1" flipV="1">
            <a:off x="10030084" y="2663078"/>
            <a:ext cx="389043" cy="22739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56ED899-D0CA-4D23-422C-FFF8DEC1A6BB}"/>
              </a:ext>
            </a:extLst>
          </p:cNvPr>
          <p:cNvSpPr txBox="1"/>
          <p:nvPr/>
        </p:nvSpPr>
        <p:spPr>
          <a:xfrm>
            <a:off x="8163838" y="4936997"/>
            <a:ext cx="4012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회전 바퀴가 측면 판자를 타고 회전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426E98C-FA90-1622-8C38-533AC96EE620}"/>
              </a:ext>
            </a:extLst>
          </p:cNvPr>
          <p:cNvSpPr txBox="1"/>
          <p:nvPr/>
        </p:nvSpPr>
        <p:spPr>
          <a:xfrm>
            <a:off x="0" y="0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플라스틱 </a:t>
            </a:r>
            <a:r>
              <a:rPr lang="ko-KR" altLang="en-US" sz="2000" b="1" dirty="0" err="1"/>
              <a:t>캣휠</a:t>
            </a:r>
            <a:endParaRPr lang="ko-KR" altLang="en-US" sz="20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E2D431-921F-3556-9ABA-1D107D36D86F}"/>
              </a:ext>
            </a:extLst>
          </p:cNvPr>
          <p:cNvSpPr txBox="1"/>
          <p:nvPr/>
        </p:nvSpPr>
        <p:spPr>
          <a:xfrm>
            <a:off x="2395987" y="8877"/>
            <a:ext cx="6137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https://www.youtube.com/watch?v=02FL092Qk_k</a:t>
            </a:r>
          </a:p>
        </p:txBody>
      </p:sp>
    </p:spTree>
    <p:extLst>
      <p:ext uri="{BB962C8B-B14F-4D97-AF65-F5344CB8AC3E}">
        <p14:creationId xmlns:p14="http://schemas.microsoft.com/office/powerpoint/2010/main" val="1129378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8C0F84D-3517-29E6-1108-53686FABBF21}"/>
              </a:ext>
            </a:extLst>
          </p:cNvPr>
          <p:cNvCxnSpPr>
            <a:cxnSpLocks/>
          </p:cNvCxnSpPr>
          <p:nvPr/>
        </p:nvCxnSpPr>
        <p:spPr>
          <a:xfrm>
            <a:off x="0" y="389159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1B99165-3535-E0A7-9720-0A07F7EEA781}"/>
              </a:ext>
            </a:extLst>
          </p:cNvPr>
          <p:cNvCxnSpPr>
            <a:cxnSpLocks/>
          </p:cNvCxnSpPr>
          <p:nvPr/>
        </p:nvCxnSpPr>
        <p:spPr>
          <a:xfrm>
            <a:off x="0" y="5539999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EAC5783-19AB-0ADB-50EC-8021DE2D8B06}"/>
              </a:ext>
            </a:extLst>
          </p:cNvPr>
          <p:cNvSpPr txBox="1"/>
          <p:nvPr/>
        </p:nvSpPr>
        <p:spPr>
          <a:xfrm>
            <a:off x="0" y="0"/>
            <a:ext cx="3018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플라스틱 </a:t>
            </a:r>
            <a:r>
              <a:rPr lang="ko-KR" altLang="en-US" sz="2000" b="1" dirty="0" err="1"/>
              <a:t>캣휠</a:t>
            </a:r>
            <a:r>
              <a:rPr lang="ko-KR" altLang="en-US" sz="2000" b="1" dirty="0"/>
              <a:t> 체결 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BCEBE6-330A-2120-81A6-BCCEAD62E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96" y="465826"/>
            <a:ext cx="3403004" cy="153363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9A77FC0-3BEC-9989-94D1-66C0B1329FDA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916185" y="1999461"/>
            <a:ext cx="811124" cy="32611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EC2DB9A-DF94-F380-DA58-4114A34E9798}"/>
              </a:ext>
            </a:extLst>
          </p:cNvPr>
          <p:cNvSpPr txBox="1"/>
          <p:nvPr/>
        </p:nvSpPr>
        <p:spPr>
          <a:xfrm>
            <a:off x="264408" y="2325573"/>
            <a:ext cx="2925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원호 판자와 스냅 핏 체결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E57F4FF-1824-E402-2D7C-8FAED356E83D}"/>
              </a:ext>
            </a:extLst>
          </p:cNvPr>
          <p:cNvCxnSpPr>
            <a:cxnSpLocks/>
          </p:cNvCxnSpPr>
          <p:nvPr/>
        </p:nvCxnSpPr>
        <p:spPr>
          <a:xfrm>
            <a:off x="3632309" y="1223762"/>
            <a:ext cx="653776" cy="1989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BBCCD1C2-7292-F07A-DC56-E89361A31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059" y="587359"/>
            <a:ext cx="2755242" cy="118468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B54102D-C709-05A7-9245-4CBC834D19B5}"/>
              </a:ext>
            </a:extLst>
          </p:cNvPr>
          <p:cNvSpPr txBox="1"/>
          <p:nvPr/>
        </p:nvSpPr>
        <p:spPr>
          <a:xfrm>
            <a:off x="4306845" y="2194931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원호 판자 체결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9EC65E7-A3B7-C954-EAE5-7B6D80D1E29A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5173429" y="995342"/>
            <a:ext cx="266488" cy="119958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265FF68-5B0F-4C97-C532-B1BC028A404C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5173429" y="1283520"/>
            <a:ext cx="1166274" cy="9114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90B0F43B-C1EB-4687-1D01-6C2BFBBFF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3713" y="555550"/>
            <a:ext cx="2675607" cy="1524899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6E4251C-CB54-9F9E-0B9F-E2A578B1B9E8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9582083" y="2047657"/>
            <a:ext cx="980087" cy="3484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BF8B303-87ED-7714-0AEA-2907F4E475C4}"/>
              </a:ext>
            </a:extLst>
          </p:cNvPr>
          <p:cNvSpPr txBox="1"/>
          <p:nvPr/>
        </p:nvSpPr>
        <p:spPr>
          <a:xfrm>
            <a:off x="8119182" y="2396124"/>
            <a:ext cx="2925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측면 판자와 스냅 핏 체결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43FD0B7-759E-DCC7-DD2D-7592924E73E2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9582083" y="1889819"/>
            <a:ext cx="284223" cy="50630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AAB0E749-0E25-1A88-C0F6-B4922E6CAA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526" y="3007074"/>
            <a:ext cx="2840966" cy="94272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1F4DC4A-DF29-59E7-16A7-DDCFC878FE51}"/>
              </a:ext>
            </a:extLst>
          </p:cNvPr>
          <p:cNvSpPr txBox="1"/>
          <p:nvPr/>
        </p:nvSpPr>
        <p:spPr>
          <a:xfrm>
            <a:off x="100096" y="4475223"/>
            <a:ext cx="3156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원호와 측면 체결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00F7137-836F-7568-F846-F59B8E706234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1678413" y="3668281"/>
            <a:ext cx="207034" cy="80694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38B6E87D-6920-071C-35FD-A69CF627D9CC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1678413" y="3547300"/>
            <a:ext cx="431321" cy="9279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id="{87BA49E2-EC2C-9E14-93C2-F703F78653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3524" y="3021928"/>
            <a:ext cx="2400537" cy="85455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B04BF90-6E5F-301A-26FE-2AD6309D4A81}"/>
              </a:ext>
            </a:extLst>
          </p:cNvPr>
          <p:cNvSpPr txBox="1"/>
          <p:nvPr/>
        </p:nvSpPr>
        <p:spPr>
          <a:xfrm>
            <a:off x="3256729" y="4408242"/>
            <a:ext cx="3156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본체와 원호 체결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780146E-D50B-341C-CCEF-723132F3FF42}"/>
              </a:ext>
            </a:extLst>
          </p:cNvPr>
          <p:cNvCxnSpPr>
            <a:cxnSpLocks/>
          </p:cNvCxnSpPr>
          <p:nvPr/>
        </p:nvCxnSpPr>
        <p:spPr>
          <a:xfrm flipV="1">
            <a:off x="4333916" y="3876482"/>
            <a:ext cx="55143" cy="6263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>
            <a:extLst>
              <a:ext uri="{FF2B5EF4-FFF2-40B4-BE49-F238E27FC236}">
                <a16:creationId xmlns:a16="http://schemas.microsoft.com/office/drawing/2014/main" id="{0D053A06-FA8D-287C-6FC1-52874573E6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9749" y="2765456"/>
            <a:ext cx="873132" cy="2080426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25CD39B-EBE6-73BE-9E13-D72EF0C36FA5}"/>
              </a:ext>
            </a:extLst>
          </p:cNvPr>
          <p:cNvSpPr txBox="1"/>
          <p:nvPr/>
        </p:nvSpPr>
        <p:spPr>
          <a:xfrm>
            <a:off x="6339703" y="4989571"/>
            <a:ext cx="1193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측면 사진</a:t>
            </a: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7CCCB10F-6FA7-192A-BE65-F983FAF681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6366" y="2928097"/>
            <a:ext cx="748887" cy="1664811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AE1C0D8-EF64-781A-1584-FC2959CD171C}"/>
              </a:ext>
            </a:extLst>
          </p:cNvPr>
          <p:cNvSpPr txBox="1"/>
          <p:nvPr/>
        </p:nvSpPr>
        <p:spPr>
          <a:xfrm>
            <a:off x="7587284" y="4974121"/>
            <a:ext cx="1307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휠 부 체결</a:t>
            </a:r>
            <a:endParaRPr lang="ko-KR" altLang="en-US" dirty="0"/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9303A4CE-F305-77DE-7F0E-F98FCE113B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5096" y="2803501"/>
            <a:ext cx="2030304" cy="2013445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9717594-1485-B546-B530-3AAD34D4C850}"/>
              </a:ext>
            </a:extLst>
          </p:cNvPr>
          <p:cNvSpPr txBox="1"/>
          <p:nvPr/>
        </p:nvSpPr>
        <p:spPr>
          <a:xfrm>
            <a:off x="9219501" y="4945856"/>
            <a:ext cx="2030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내부에 </a:t>
            </a:r>
            <a:r>
              <a:rPr lang="ko-KR" altLang="en-US"/>
              <a:t>패드 붙임</a:t>
            </a:r>
            <a:endParaRPr lang="ko-KR" altLang="en-US" dirty="0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E146E3B-9840-5F14-3385-00CD33C1CE90}"/>
              </a:ext>
            </a:extLst>
          </p:cNvPr>
          <p:cNvCxnSpPr>
            <a:cxnSpLocks/>
          </p:cNvCxnSpPr>
          <p:nvPr/>
        </p:nvCxnSpPr>
        <p:spPr>
          <a:xfrm flipV="1">
            <a:off x="10072126" y="4319502"/>
            <a:ext cx="55143" cy="6263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4DDD455-78D0-2E66-A48E-AC778D2E88E6}"/>
              </a:ext>
            </a:extLst>
          </p:cNvPr>
          <p:cNvSpPr txBox="1"/>
          <p:nvPr/>
        </p:nvSpPr>
        <p:spPr>
          <a:xfrm>
            <a:off x="3138943" y="-33726"/>
            <a:ext cx="6140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https://www.youtube.com/watch?v=6ESEj9rCH0s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93180B06-30DC-672B-97A3-CDA574981D35}"/>
              </a:ext>
            </a:extLst>
          </p:cNvPr>
          <p:cNvCxnSpPr>
            <a:cxnSpLocks/>
          </p:cNvCxnSpPr>
          <p:nvPr/>
        </p:nvCxnSpPr>
        <p:spPr>
          <a:xfrm>
            <a:off x="7401120" y="1223762"/>
            <a:ext cx="653776" cy="1989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D59F5D6-A412-E857-65E5-63E896A63F2A}"/>
              </a:ext>
            </a:extLst>
          </p:cNvPr>
          <p:cNvCxnSpPr>
            <a:cxnSpLocks/>
          </p:cNvCxnSpPr>
          <p:nvPr/>
        </p:nvCxnSpPr>
        <p:spPr>
          <a:xfrm>
            <a:off x="11365579" y="1223762"/>
            <a:ext cx="653776" cy="1989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55791BA-4B50-059D-9142-539428AA57B6}"/>
              </a:ext>
            </a:extLst>
          </p:cNvPr>
          <p:cNvCxnSpPr>
            <a:cxnSpLocks/>
          </p:cNvCxnSpPr>
          <p:nvPr/>
        </p:nvCxnSpPr>
        <p:spPr>
          <a:xfrm flipV="1">
            <a:off x="3045362" y="3478173"/>
            <a:ext cx="468426" cy="6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8CFF20A-E34A-AD83-F300-8712F4D16A9A}"/>
              </a:ext>
            </a:extLst>
          </p:cNvPr>
          <p:cNvCxnSpPr>
            <a:cxnSpLocks/>
          </p:cNvCxnSpPr>
          <p:nvPr/>
        </p:nvCxnSpPr>
        <p:spPr>
          <a:xfrm flipV="1">
            <a:off x="5959497" y="3478173"/>
            <a:ext cx="468426" cy="6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0732D53-C26A-B251-DC0B-17D2B75BB615}"/>
              </a:ext>
            </a:extLst>
          </p:cNvPr>
          <p:cNvCxnSpPr>
            <a:cxnSpLocks/>
          </p:cNvCxnSpPr>
          <p:nvPr/>
        </p:nvCxnSpPr>
        <p:spPr>
          <a:xfrm flipV="1">
            <a:off x="7401118" y="3529659"/>
            <a:ext cx="468426" cy="6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C726FCD-DE84-E4BC-4E8A-19AE78A3B54A}"/>
              </a:ext>
            </a:extLst>
          </p:cNvPr>
          <p:cNvCxnSpPr>
            <a:cxnSpLocks/>
          </p:cNvCxnSpPr>
          <p:nvPr/>
        </p:nvCxnSpPr>
        <p:spPr>
          <a:xfrm flipV="1">
            <a:off x="8667686" y="3529659"/>
            <a:ext cx="468426" cy="6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486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0AD99D1-BB74-6050-7761-789E84D97EE4}"/>
              </a:ext>
            </a:extLst>
          </p:cNvPr>
          <p:cNvSpPr txBox="1"/>
          <p:nvPr/>
        </p:nvSpPr>
        <p:spPr>
          <a:xfrm>
            <a:off x="0" y="0"/>
            <a:ext cx="2505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몸체 중심 기준 </a:t>
            </a:r>
            <a:r>
              <a:rPr lang="ko-KR" altLang="en-US" sz="2000" b="1" dirty="0" err="1"/>
              <a:t>캣휠</a:t>
            </a:r>
            <a:endParaRPr lang="ko-KR" altLang="en-US" sz="2000" b="1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8C0F84D-3517-29E6-1108-53686FABBF21}"/>
              </a:ext>
            </a:extLst>
          </p:cNvPr>
          <p:cNvCxnSpPr>
            <a:cxnSpLocks/>
          </p:cNvCxnSpPr>
          <p:nvPr/>
        </p:nvCxnSpPr>
        <p:spPr>
          <a:xfrm>
            <a:off x="0" y="389159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1B99165-3535-E0A7-9720-0A07F7EEA781}"/>
              </a:ext>
            </a:extLst>
          </p:cNvPr>
          <p:cNvCxnSpPr>
            <a:cxnSpLocks/>
          </p:cNvCxnSpPr>
          <p:nvPr/>
        </p:nvCxnSpPr>
        <p:spPr>
          <a:xfrm>
            <a:off x="0" y="5539999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500D0E2-95F0-E143-A164-B72E9CEEE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374" y="612397"/>
            <a:ext cx="2992977" cy="40343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94EA4CD-ABF7-4CE2-21CD-28C24E856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70488"/>
            <a:ext cx="3515216" cy="4820323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2B222E6-3D1C-287D-6399-78AF28655E0A}"/>
              </a:ext>
            </a:extLst>
          </p:cNvPr>
          <p:cNvCxnSpPr>
            <a:cxnSpLocks/>
          </p:cNvCxnSpPr>
          <p:nvPr/>
        </p:nvCxnSpPr>
        <p:spPr>
          <a:xfrm>
            <a:off x="1896849" y="1860501"/>
            <a:ext cx="1476462" cy="5956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C3D738D-1E29-99F9-2352-D51A5624892C}"/>
              </a:ext>
            </a:extLst>
          </p:cNvPr>
          <p:cNvSpPr txBox="1"/>
          <p:nvPr/>
        </p:nvSpPr>
        <p:spPr>
          <a:xfrm>
            <a:off x="475707" y="1491169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중심 축 기준으로 회전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198895E-5BCA-6FDE-1220-AD9967FED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4785" y="423338"/>
            <a:ext cx="2175273" cy="500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9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0AD99D1-BB74-6050-7761-789E84D97EE4}"/>
              </a:ext>
            </a:extLst>
          </p:cNvPr>
          <p:cNvSpPr txBox="1"/>
          <p:nvPr/>
        </p:nvSpPr>
        <p:spPr>
          <a:xfrm>
            <a:off x="0" y="0"/>
            <a:ext cx="2966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1. Telescoping Method</a:t>
            </a:r>
            <a:endParaRPr lang="ko-KR" altLang="en-US" sz="2000" b="1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8C0F84D-3517-29E6-1108-53686FABBF21}"/>
              </a:ext>
            </a:extLst>
          </p:cNvPr>
          <p:cNvCxnSpPr>
            <a:cxnSpLocks/>
          </p:cNvCxnSpPr>
          <p:nvPr/>
        </p:nvCxnSpPr>
        <p:spPr>
          <a:xfrm>
            <a:off x="0" y="389159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1B99165-3535-E0A7-9720-0A07F7EEA781}"/>
              </a:ext>
            </a:extLst>
          </p:cNvPr>
          <p:cNvCxnSpPr>
            <a:cxnSpLocks/>
          </p:cNvCxnSpPr>
          <p:nvPr/>
        </p:nvCxnSpPr>
        <p:spPr>
          <a:xfrm>
            <a:off x="0" y="5539999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934617A-36ED-9204-2854-119B99A35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37" y="2440767"/>
            <a:ext cx="3179220" cy="22775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DC0DCD-BCCA-4359-CCAF-18E2C84A2E7F}"/>
              </a:ext>
            </a:extLst>
          </p:cNvPr>
          <p:cNvSpPr txBox="1"/>
          <p:nvPr/>
        </p:nvSpPr>
        <p:spPr>
          <a:xfrm>
            <a:off x="0" y="419937"/>
            <a:ext cx="7083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Telescoping Method: </a:t>
            </a:r>
            <a:r>
              <a:rPr lang="ko-KR" altLang="en-US" dirty="0"/>
              <a:t>제품이 작은 쪽에서 큰 쪽으로 수납되는 방식</a:t>
            </a:r>
            <a:endParaRPr lang="en-US" altLang="ko-KR" dirty="0"/>
          </a:p>
          <a:p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안테나</a:t>
            </a:r>
            <a:r>
              <a:rPr lang="en-US" altLang="ko-KR" dirty="0"/>
              <a:t>, </a:t>
            </a:r>
            <a:r>
              <a:rPr lang="ko-KR" altLang="en-US" dirty="0"/>
              <a:t>사다리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55FE67-1680-D900-7535-FBFBA6D87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262" y="1174535"/>
            <a:ext cx="1228896" cy="35437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82FB23-9FD9-05DE-C182-CA3857981CF0}"/>
              </a:ext>
            </a:extLst>
          </p:cNvPr>
          <p:cNvSpPr txBox="1"/>
          <p:nvPr/>
        </p:nvSpPr>
        <p:spPr>
          <a:xfrm>
            <a:off x="1166070" y="494449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안테나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F6AA93-807C-0C53-0342-298E67CA57C8}"/>
              </a:ext>
            </a:extLst>
          </p:cNvPr>
          <p:cNvSpPr txBox="1"/>
          <p:nvPr/>
        </p:nvSpPr>
        <p:spPr>
          <a:xfrm>
            <a:off x="4659128" y="494449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사다리</a:t>
            </a:r>
          </a:p>
        </p:txBody>
      </p:sp>
    </p:spTree>
    <p:extLst>
      <p:ext uri="{BB962C8B-B14F-4D97-AF65-F5344CB8AC3E}">
        <p14:creationId xmlns:p14="http://schemas.microsoft.com/office/powerpoint/2010/main" val="362580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0AD99D1-BB74-6050-7761-789E84D97EE4}"/>
              </a:ext>
            </a:extLst>
          </p:cNvPr>
          <p:cNvSpPr txBox="1"/>
          <p:nvPr/>
        </p:nvSpPr>
        <p:spPr>
          <a:xfrm>
            <a:off x="0" y="0"/>
            <a:ext cx="2966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1. Telescoping Method</a:t>
            </a:r>
            <a:endParaRPr lang="ko-KR" altLang="en-US" sz="2000" b="1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8C0F84D-3517-29E6-1108-53686FABBF21}"/>
              </a:ext>
            </a:extLst>
          </p:cNvPr>
          <p:cNvCxnSpPr>
            <a:cxnSpLocks/>
          </p:cNvCxnSpPr>
          <p:nvPr/>
        </p:nvCxnSpPr>
        <p:spPr>
          <a:xfrm>
            <a:off x="0" y="389159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1B99165-3535-E0A7-9720-0A07F7EEA781}"/>
              </a:ext>
            </a:extLst>
          </p:cNvPr>
          <p:cNvCxnSpPr>
            <a:cxnSpLocks/>
          </p:cNvCxnSpPr>
          <p:nvPr/>
        </p:nvCxnSpPr>
        <p:spPr>
          <a:xfrm>
            <a:off x="0" y="5539999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B6AE7A6-604F-8814-9ADD-701EC6A98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163" y="991852"/>
            <a:ext cx="2624268" cy="42699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ECC00F7-6903-4E5F-14F3-561ADBC86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409" y="1149141"/>
            <a:ext cx="4799163" cy="42107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8C3FEF-35B4-3F64-BEA3-377199E9A650}"/>
              </a:ext>
            </a:extLst>
          </p:cNvPr>
          <p:cNvSpPr txBox="1"/>
          <p:nvPr/>
        </p:nvSpPr>
        <p:spPr>
          <a:xfrm>
            <a:off x="92279" y="493595"/>
            <a:ext cx="512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중심을 기준으로 벌려졌다 조여지는 방식 </a:t>
            </a:r>
            <a:r>
              <a:rPr lang="en-US" altLang="ko-KR" dirty="0"/>
              <a:t>(</a:t>
            </a:r>
            <a:r>
              <a:rPr lang="ko-KR" altLang="en-US" dirty="0"/>
              <a:t>우산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777D22D-7144-B625-7588-6EF2A2A37C08}"/>
              </a:ext>
            </a:extLst>
          </p:cNvPr>
          <p:cNvCxnSpPr>
            <a:cxnSpLocks/>
          </p:cNvCxnSpPr>
          <p:nvPr/>
        </p:nvCxnSpPr>
        <p:spPr>
          <a:xfrm>
            <a:off x="4727771" y="2602410"/>
            <a:ext cx="136822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F89B1E5-E8F8-79F7-0A67-B7DE53356566}"/>
              </a:ext>
            </a:extLst>
          </p:cNvPr>
          <p:cNvSpPr txBox="1"/>
          <p:nvPr/>
        </p:nvSpPr>
        <p:spPr>
          <a:xfrm>
            <a:off x="3775046" y="30778"/>
            <a:ext cx="6140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https://www.youtube.com/watch?v=D5GcjD-Ti50</a:t>
            </a:r>
          </a:p>
        </p:txBody>
      </p:sp>
    </p:spTree>
    <p:extLst>
      <p:ext uri="{BB962C8B-B14F-4D97-AF65-F5344CB8AC3E}">
        <p14:creationId xmlns:p14="http://schemas.microsoft.com/office/powerpoint/2010/main" val="3340256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0AD99D1-BB74-6050-7761-789E84D97EE4}"/>
              </a:ext>
            </a:extLst>
          </p:cNvPr>
          <p:cNvSpPr txBox="1"/>
          <p:nvPr/>
        </p:nvSpPr>
        <p:spPr>
          <a:xfrm>
            <a:off x="0" y="0"/>
            <a:ext cx="2966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1. Telescoping Method</a:t>
            </a:r>
            <a:endParaRPr lang="ko-KR" altLang="en-US" sz="2000" b="1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8C0F84D-3517-29E6-1108-53686FABBF21}"/>
              </a:ext>
            </a:extLst>
          </p:cNvPr>
          <p:cNvCxnSpPr>
            <a:cxnSpLocks/>
          </p:cNvCxnSpPr>
          <p:nvPr/>
        </p:nvCxnSpPr>
        <p:spPr>
          <a:xfrm>
            <a:off x="0" y="389159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1B99165-3535-E0A7-9720-0A07F7EEA781}"/>
              </a:ext>
            </a:extLst>
          </p:cNvPr>
          <p:cNvCxnSpPr>
            <a:cxnSpLocks/>
          </p:cNvCxnSpPr>
          <p:nvPr/>
        </p:nvCxnSpPr>
        <p:spPr>
          <a:xfrm>
            <a:off x="0" y="5539999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4EF1940-B855-B89E-3CC7-ECD4420B5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745" y="1139457"/>
            <a:ext cx="2363222" cy="34297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72B828-2636-C242-AE21-F1D48327E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635" y="1139457"/>
            <a:ext cx="2726800" cy="3429759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AFEBA1A-71B0-A168-C00C-D9FDACA56ABA}"/>
              </a:ext>
            </a:extLst>
          </p:cNvPr>
          <p:cNvCxnSpPr>
            <a:cxnSpLocks/>
          </p:cNvCxnSpPr>
          <p:nvPr/>
        </p:nvCxnSpPr>
        <p:spPr>
          <a:xfrm>
            <a:off x="4727771" y="2602410"/>
            <a:ext cx="136822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99B68D1-AA30-A8B7-3242-A05467384FA8}"/>
              </a:ext>
            </a:extLst>
          </p:cNvPr>
          <p:cNvSpPr txBox="1"/>
          <p:nvPr/>
        </p:nvSpPr>
        <p:spPr>
          <a:xfrm>
            <a:off x="226503" y="593653"/>
            <a:ext cx="5432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시계 방향으로 회전하여 펴지고 접히는 방식 </a:t>
            </a:r>
            <a:r>
              <a:rPr lang="en-US" altLang="ko-KR" dirty="0"/>
              <a:t>(</a:t>
            </a:r>
            <a:r>
              <a:rPr lang="ko-KR" altLang="en-US" dirty="0"/>
              <a:t>부채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641228-FB60-4680-C010-DFA970582EC6}"/>
              </a:ext>
            </a:extLst>
          </p:cNvPr>
          <p:cNvSpPr txBox="1"/>
          <p:nvPr/>
        </p:nvSpPr>
        <p:spPr>
          <a:xfrm>
            <a:off x="3052356" y="-15992"/>
            <a:ext cx="6140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https://www.youtube.com/watch?v=NQz7iUp-NNo</a:t>
            </a:r>
          </a:p>
        </p:txBody>
      </p:sp>
    </p:spTree>
    <p:extLst>
      <p:ext uri="{BB962C8B-B14F-4D97-AF65-F5344CB8AC3E}">
        <p14:creationId xmlns:p14="http://schemas.microsoft.com/office/powerpoint/2010/main" val="126000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950820" y="136432"/>
            <a:ext cx="990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rgbClr val="0070C0"/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목차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9CF79C-AD5E-4577-B81F-58E49E053794}"/>
              </a:ext>
            </a:extLst>
          </p:cNvPr>
          <p:cNvSpPr/>
          <p:nvPr/>
        </p:nvSpPr>
        <p:spPr>
          <a:xfrm>
            <a:off x="936138" y="199958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8720F6-F7F8-47EA-9CDE-D66352022F25}"/>
              </a:ext>
            </a:extLst>
          </p:cNvPr>
          <p:cNvSpPr/>
          <p:nvPr/>
        </p:nvSpPr>
        <p:spPr>
          <a:xfrm>
            <a:off x="936138" y="199958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FA25203-D2FB-4407-9772-119336F3939C}"/>
              </a:ext>
            </a:extLst>
          </p:cNvPr>
          <p:cNvSpPr/>
          <p:nvPr/>
        </p:nvSpPr>
        <p:spPr>
          <a:xfrm>
            <a:off x="9211813" y="199958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2441AA3-1B89-4428-80B0-080CE6088E2D}"/>
              </a:ext>
            </a:extLst>
          </p:cNvPr>
          <p:cNvSpPr/>
          <p:nvPr/>
        </p:nvSpPr>
        <p:spPr>
          <a:xfrm>
            <a:off x="3694696" y="199958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62237A-C591-474F-A99D-505E78B5536B}"/>
              </a:ext>
            </a:extLst>
          </p:cNvPr>
          <p:cNvSpPr/>
          <p:nvPr/>
        </p:nvSpPr>
        <p:spPr>
          <a:xfrm>
            <a:off x="6453254" y="199958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EEFD08-CB2D-4596-8C50-311AFCEB9D5E}"/>
              </a:ext>
            </a:extLst>
          </p:cNvPr>
          <p:cNvSpPr txBox="1"/>
          <p:nvPr/>
        </p:nvSpPr>
        <p:spPr>
          <a:xfrm>
            <a:off x="3141216" y="368678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+mn-ea"/>
              </a:rPr>
              <a:t>&gt;&gt;</a:t>
            </a:r>
            <a:endParaRPr lang="ko-KR" altLang="en-US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59308E-68D2-4442-9CF3-E226E1BCDA0D}"/>
              </a:ext>
            </a:extLst>
          </p:cNvPr>
          <p:cNvSpPr txBox="1"/>
          <p:nvPr/>
        </p:nvSpPr>
        <p:spPr>
          <a:xfrm>
            <a:off x="5915420" y="368678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+mn-ea"/>
              </a:rPr>
              <a:t>&gt;&gt;</a:t>
            </a:r>
            <a:endParaRPr lang="ko-KR" altLang="en-US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2E3CC7-69E8-4631-BE1A-1826C3C47811}"/>
              </a:ext>
            </a:extLst>
          </p:cNvPr>
          <p:cNvSpPr txBox="1"/>
          <p:nvPr/>
        </p:nvSpPr>
        <p:spPr>
          <a:xfrm>
            <a:off x="8642680" y="368678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+mn-ea"/>
              </a:rPr>
              <a:t>&gt;&gt;</a:t>
            </a:r>
            <a:endParaRPr lang="ko-KR" altLang="en-US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E6B8DE-2D98-4EAB-8287-070FBDA50518}"/>
              </a:ext>
            </a:extLst>
          </p:cNvPr>
          <p:cNvSpPr txBox="1"/>
          <p:nvPr/>
        </p:nvSpPr>
        <p:spPr>
          <a:xfrm>
            <a:off x="1480289" y="2114559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제품소개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교보 손글씨 2020 박도연" panose="02020503000000000000" pitchFamily="18" charset="-127"/>
              <a:ea typeface="교보 손글씨 2020 박도연" panose="02020503000000000000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360142-7DBB-4CA9-AF56-E128453D9ACA}"/>
              </a:ext>
            </a:extLst>
          </p:cNvPr>
          <p:cNvSpPr/>
          <p:nvPr/>
        </p:nvSpPr>
        <p:spPr>
          <a:xfrm>
            <a:off x="3694695" y="1999586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711D53-44CE-4CCF-97F5-D5FF79ED866B}"/>
              </a:ext>
            </a:extLst>
          </p:cNvPr>
          <p:cNvSpPr txBox="1"/>
          <p:nvPr/>
        </p:nvSpPr>
        <p:spPr>
          <a:xfrm>
            <a:off x="4224419" y="2114559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H/W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구성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42A1E74-D50B-436A-A5A6-21846880CAC0}"/>
              </a:ext>
            </a:extLst>
          </p:cNvPr>
          <p:cNvSpPr/>
          <p:nvPr/>
        </p:nvSpPr>
        <p:spPr>
          <a:xfrm>
            <a:off x="6453252" y="1999586"/>
            <a:ext cx="2041451" cy="604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D7B2CB-27A7-4828-A0C9-BCA1988E67DD}"/>
              </a:ext>
            </a:extLst>
          </p:cNvPr>
          <p:cNvSpPr txBox="1"/>
          <p:nvPr/>
        </p:nvSpPr>
        <p:spPr>
          <a:xfrm>
            <a:off x="6995798" y="2114559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S/W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구성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C15F23B-8D0B-449F-B87E-66FB09B70518}"/>
              </a:ext>
            </a:extLst>
          </p:cNvPr>
          <p:cNvSpPr/>
          <p:nvPr/>
        </p:nvSpPr>
        <p:spPr>
          <a:xfrm>
            <a:off x="9211809" y="1999586"/>
            <a:ext cx="2041451" cy="6042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824E6A-5682-46C8-9183-93CC5113A417}"/>
              </a:ext>
            </a:extLst>
          </p:cNvPr>
          <p:cNvSpPr txBox="1"/>
          <p:nvPr/>
        </p:nvSpPr>
        <p:spPr>
          <a:xfrm>
            <a:off x="9771778" y="2114559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사업전략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3B3AB5-5E48-420B-937B-427CC7598604}"/>
              </a:ext>
            </a:extLst>
          </p:cNvPr>
          <p:cNvSpPr txBox="1"/>
          <p:nvPr/>
        </p:nvSpPr>
        <p:spPr>
          <a:xfrm>
            <a:off x="1003177" y="3236268"/>
            <a:ext cx="1949208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제품설명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교보 손글씨 2020 박도연" panose="02020503000000000000" pitchFamily="18" charset="-127"/>
              <a:ea typeface="교보 손글씨 2020 박도연" panose="02020503000000000000" pitchFamily="18" charset="-127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개발 배경 및 목표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교보 손글씨 2020 박도연" panose="02020503000000000000" pitchFamily="18" charset="-127"/>
              <a:ea typeface="교보 손글씨 2020 박도연" panose="02020503000000000000" pitchFamily="18" charset="-127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시장분석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교보 손글씨 2020 박도연" panose="02020503000000000000" pitchFamily="18" charset="-127"/>
              <a:ea typeface="교보 손글씨 2020 박도연" panose="02020503000000000000" pitchFamily="18" charset="-127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고객 분석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86CB1E-D5BD-4CFC-9BBA-F748F5F8618E}"/>
              </a:ext>
            </a:extLst>
          </p:cNvPr>
          <p:cNvSpPr txBox="1"/>
          <p:nvPr/>
        </p:nvSpPr>
        <p:spPr>
          <a:xfrm>
            <a:off x="3694695" y="3236268"/>
            <a:ext cx="2041451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모델링 및 작동원리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교보 손글씨 2020 박도연" panose="02020503000000000000" pitchFamily="18" charset="-127"/>
              <a:ea typeface="교보 손글씨 2020 박도연" panose="02020503000000000000" pitchFamily="18" charset="-127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모듈 소개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교보 손글씨 2020 박도연" panose="02020503000000000000" pitchFamily="18" charset="-127"/>
              <a:ea typeface="교보 손글씨 2020 박도연" panose="02020503000000000000" pitchFamily="18" charset="-127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문제점 및 개선사항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교보 손글씨 2020 박도연" panose="02020503000000000000" pitchFamily="18" charset="-127"/>
              <a:ea typeface="교보 손글씨 2020 박도연" panose="02020503000000000000" pitchFamily="18" charset="-127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후가공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 및 결합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FDED31-105F-40CC-B968-27ABABCE9019}"/>
              </a:ext>
            </a:extLst>
          </p:cNvPr>
          <p:cNvSpPr txBox="1"/>
          <p:nvPr/>
        </p:nvSpPr>
        <p:spPr>
          <a:xfrm>
            <a:off x="6622980" y="3236268"/>
            <a:ext cx="1682895" cy="1075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통신 방법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(i2c)</a:t>
            </a: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제공서비스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교보 손글씨 2020 박도연" panose="02020503000000000000" pitchFamily="18" charset="-127"/>
              <a:ea typeface="교보 손글씨 2020 박도연" panose="02020503000000000000" pitchFamily="18" charset="-127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핵심 소스코드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7F1AB5-2967-4065-AA58-D3212D1A3357}"/>
              </a:ext>
            </a:extLst>
          </p:cNvPr>
          <p:cNvSpPr txBox="1"/>
          <p:nvPr/>
        </p:nvSpPr>
        <p:spPr>
          <a:xfrm>
            <a:off x="9391086" y="3236268"/>
            <a:ext cx="1682895" cy="74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주요타겟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교보 손글씨 2020 박도연" panose="02020503000000000000" pitchFamily="18" charset="-127"/>
              <a:ea typeface="교보 손글씨 2020 박도연" panose="02020503000000000000" pitchFamily="18" charset="-127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경쟁 제품 분석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교보 손글씨 2020 박도연" panose="02020503000000000000" pitchFamily="18" charset="-127"/>
              <a:ea typeface="교보 손글씨 2020 박도연" panose="0202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251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0AD99D1-BB74-6050-7761-789E84D97EE4}"/>
              </a:ext>
            </a:extLst>
          </p:cNvPr>
          <p:cNvSpPr txBox="1"/>
          <p:nvPr/>
        </p:nvSpPr>
        <p:spPr>
          <a:xfrm>
            <a:off x="0" y="0"/>
            <a:ext cx="2966197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b="1" dirty="0">
                <a:ea typeface="맑은 고딕"/>
              </a:rPr>
              <a:t>1. Telescoping Method</a:t>
            </a:r>
            <a:endParaRPr lang="ko-KR" altLang="en-US" sz="2000" b="1" dirty="0">
              <a:ea typeface="맑은 고딕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8C0F84D-3517-29E6-1108-53686FABBF21}"/>
              </a:ext>
            </a:extLst>
          </p:cNvPr>
          <p:cNvCxnSpPr>
            <a:cxnSpLocks/>
          </p:cNvCxnSpPr>
          <p:nvPr/>
        </p:nvCxnSpPr>
        <p:spPr>
          <a:xfrm>
            <a:off x="0" y="389159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1B99165-3535-E0A7-9720-0A07F7EEA781}"/>
              </a:ext>
            </a:extLst>
          </p:cNvPr>
          <p:cNvCxnSpPr>
            <a:cxnSpLocks/>
          </p:cNvCxnSpPr>
          <p:nvPr/>
        </p:nvCxnSpPr>
        <p:spPr>
          <a:xfrm>
            <a:off x="0" y="5539999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2" descr="실내, 침대, 지저분한, 옷이(가) 표시된 사진&#10;&#10;자동 생성된 설명">
            <a:extLst>
              <a:ext uri="{FF2B5EF4-FFF2-40B4-BE49-F238E27FC236}">
                <a16:creationId xmlns:a16="http://schemas.microsoft.com/office/drawing/2014/main" id="{398A7E96-E0F7-4F29-B4E0-13F903BDB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65" y="857116"/>
            <a:ext cx="6409764" cy="430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64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0AD99D1-BB74-6050-7761-789E84D97EE4}"/>
              </a:ext>
            </a:extLst>
          </p:cNvPr>
          <p:cNvSpPr txBox="1"/>
          <p:nvPr/>
        </p:nvSpPr>
        <p:spPr>
          <a:xfrm>
            <a:off x="0" y="0"/>
            <a:ext cx="2966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1</a:t>
            </a:r>
            <a:r>
              <a:rPr lang="en-US" altLang="ko-KR" sz="2000" b="1"/>
              <a:t>. </a:t>
            </a:r>
            <a:r>
              <a:rPr lang="en-US" altLang="ko-KR" sz="2000" b="1" dirty="0"/>
              <a:t>Telescoping Method</a:t>
            </a:r>
            <a:endParaRPr lang="ko-KR" altLang="en-US" sz="2000" b="1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8C0F84D-3517-29E6-1108-53686FABBF21}"/>
              </a:ext>
            </a:extLst>
          </p:cNvPr>
          <p:cNvCxnSpPr>
            <a:cxnSpLocks/>
          </p:cNvCxnSpPr>
          <p:nvPr/>
        </p:nvCxnSpPr>
        <p:spPr>
          <a:xfrm>
            <a:off x="0" y="389159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1B99165-3535-E0A7-9720-0A07F7EEA781}"/>
              </a:ext>
            </a:extLst>
          </p:cNvPr>
          <p:cNvCxnSpPr>
            <a:cxnSpLocks/>
          </p:cNvCxnSpPr>
          <p:nvPr/>
        </p:nvCxnSpPr>
        <p:spPr>
          <a:xfrm>
            <a:off x="0" y="5539999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AE743E4B-DB1D-FBF1-6C33-B8BAA3E35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38" y="973122"/>
            <a:ext cx="2991111" cy="3842427"/>
          </a:xfrm>
          <a:prstGeom prst="rect">
            <a:avLst/>
          </a:prstGeom>
        </p:spPr>
      </p:pic>
      <p:pic>
        <p:nvPicPr>
          <p:cNvPr id="1026" name="Picture 2" descr="CAT WHEEL COMPANY - 10 Hughes St, Irvine, California - Pet Stores - Phone  Number - Yelp">
            <a:extLst>
              <a:ext uri="{FF2B5EF4-FFF2-40B4-BE49-F238E27FC236}">
                <a16:creationId xmlns:a16="http://schemas.microsoft.com/office/drawing/2014/main" id="{C8F5236E-78D5-D10A-E8BB-50FF585D4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927" y="1500849"/>
            <a:ext cx="33147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915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0AD99D1-BB74-6050-7761-789E84D97EE4}"/>
              </a:ext>
            </a:extLst>
          </p:cNvPr>
          <p:cNvSpPr txBox="1"/>
          <p:nvPr/>
        </p:nvSpPr>
        <p:spPr>
          <a:xfrm>
            <a:off x="0" y="0"/>
            <a:ext cx="2966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1</a:t>
            </a:r>
            <a:r>
              <a:rPr lang="en-US" altLang="ko-KR" sz="2000" b="1"/>
              <a:t>. </a:t>
            </a:r>
            <a:r>
              <a:rPr lang="en-US" altLang="ko-KR" sz="2000" b="1" dirty="0"/>
              <a:t>Telescoping Method</a:t>
            </a:r>
            <a:endParaRPr lang="ko-KR" altLang="en-US" sz="2000" b="1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8C0F84D-3517-29E6-1108-53686FABBF21}"/>
              </a:ext>
            </a:extLst>
          </p:cNvPr>
          <p:cNvCxnSpPr>
            <a:cxnSpLocks/>
          </p:cNvCxnSpPr>
          <p:nvPr/>
        </p:nvCxnSpPr>
        <p:spPr>
          <a:xfrm>
            <a:off x="0" y="389159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1B99165-3535-E0A7-9720-0A07F7EEA781}"/>
              </a:ext>
            </a:extLst>
          </p:cNvPr>
          <p:cNvCxnSpPr>
            <a:cxnSpLocks/>
          </p:cNvCxnSpPr>
          <p:nvPr/>
        </p:nvCxnSpPr>
        <p:spPr>
          <a:xfrm>
            <a:off x="0" y="5539999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F30838E-9CBD-B9C7-EDD4-BC9C510EE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967017"/>
            <a:ext cx="2743200" cy="143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03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718402-F66E-4D4C-8652-EA2D5E68AFCF}"/>
              </a:ext>
            </a:extLst>
          </p:cNvPr>
          <p:cNvSpPr/>
          <p:nvPr/>
        </p:nvSpPr>
        <p:spPr>
          <a:xfrm>
            <a:off x="487680" y="508000"/>
            <a:ext cx="1980000" cy="198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C24CEA-C5B7-4089-8579-F723427328B1}"/>
              </a:ext>
            </a:extLst>
          </p:cNvPr>
          <p:cNvSpPr txBox="1"/>
          <p:nvPr/>
        </p:nvSpPr>
        <p:spPr>
          <a:xfrm>
            <a:off x="454256" y="2580640"/>
            <a:ext cx="165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Part 3, 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교보 손글씨 2020 박도연" panose="02020503000000000000" pitchFamily="18" charset="-127"/>
              <a:ea typeface="교보 손글씨 2020 박도연" panose="020205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51C6E1-DEA6-4B59-9D3C-C93B9FA62F76}"/>
              </a:ext>
            </a:extLst>
          </p:cNvPr>
          <p:cNvSpPr txBox="1"/>
          <p:nvPr/>
        </p:nvSpPr>
        <p:spPr>
          <a:xfrm>
            <a:off x="454256" y="3256855"/>
            <a:ext cx="20681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000000"/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  <a:cs typeface="KoPubWorld돋움체_Pro Medium" panose="00000600000000000000" pitchFamily="50" charset="-127"/>
                <a:sym typeface="Open Sans"/>
              </a:rPr>
              <a:t>S/W </a:t>
            </a:r>
            <a:r>
              <a:rPr lang="ko-KR" altLang="en-US" sz="4000" dirty="0">
                <a:solidFill>
                  <a:srgbClr val="000000"/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  <a:cs typeface="KoPubWorld돋움체_Pro Medium" panose="00000600000000000000" pitchFamily="50" charset="-127"/>
                <a:sym typeface="Open Sans"/>
              </a:rPr>
              <a:t>구성</a:t>
            </a:r>
            <a:endParaRPr lang="ko-KR" altLang="en-US" sz="4000" spc="-300" dirty="0">
              <a:solidFill>
                <a:schemeClr val="tx1">
                  <a:lumMod val="75000"/>
                  <a:lumOff val="25000"/>
                </a:schemeClr>
              </a:solidFill>
              <a:latin typeface="교보 손글씨 2020 박도연" panose="02020503000000000000" pitchFamily="18" charset="-127"/>
              <a:ea typeface="교보 손글씨 2020 박도연" panose="02020503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FEB499-3B1E-4A22-811E-50D60022EC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35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781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제품 서비스</a:t>
            </a:r>
            <a:r>
              <a:rPr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(App)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3.1</a:t>
            </a:r>
            <a:endParaRPr lang="ko-KR" altLang="en-US" sz="140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032F301-483E-473B-9C2E-B28D12186965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FBA3433-59CA-45E3-87D9-9A126B93E8D4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3DD54CF-0883-C070-BB0A-0C5FBA3FB9C4}"/>
              </a:ext>
            </a:extLst>
          </p:cNvPr>
          <p:cNvSpPr txBox="1"/>
          <p:nvPr/>
        </p:nvSpPr>
        <p:spPr>
          <a:xfrm>
            <a:off x="464417" y="1349406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앱 연동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708C4B-E74E-B0CF-CC7F-14BC174E3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107" y="1534072"/>
            <a:ext cx="5644862" cy="501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51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718402-F66E-4D4C-8652-EA2D5E68AFCF}"/>
              </a:ext>
            </a:extLst>
          </p:cNvPr>
          <p:cNvSpPr/>
          <p:nvPr/>
        </p:nvSpPr>
        <p:spPr>
          <a:xfrm>
            <a:off x="487680" y="508000"/>
            <a:ext cx="1980000" cy="198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DC8C5F-90BE-49AA-98C9-12B60C7E5F23}"/>
              </a:ext>
            </a:extLst>
          </p:cNvPr>
          <p:cNvSpPr txBox="1"/>
          <p:nvPr/>
        </p:nvSpPr>
        <p:spPr>
          <a:xfrm>
            <a:off x="454256" y="2580640"/>
            <a:ext cx="165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chemeClr val="tx1">
                    <a:lumMod val="75000"/>
                    <a:lumOff val="25000"/>
                  </a:schemeClr>
                </a:solidFill>
              </a:rPr>
              <a:t>Part 4, </a:t>
            </a:r>
            <a:endParaRPr lang="ko-KR" altLang="en-US"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03BA87-4DF5-46AB-9EDF-1067CF1BD576}"/>
              </a:ext>
            </a:extLst>
          </p:cNvPr>
          <p:cNvSpPr txBox="1"/>
          <p:nvPr/>
        </p:nvSpPr>
        <p:spPr>
          <a:xfrm>
            <a:off x="454256" y="3256855"/>
            <a:ext cx="19543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rgbClr val="000000"/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  <a:cs typeface="KoPubWorld돋움체_Pro Medium" panose="00000600000000000000" pitchFamily="50" charset="-127"/>
                <a:sym typeface="Open Sans"/>
              </a:rPr>
              <a:t>사업 전략</a:t>
            </a:r>
            <a:endParaRPr lang="ko-KR" altLang="en-US" sz="4000" spc="-300" dirty="0">
              <a:solidFill>
                <a:schemeClr val="tx1">
                  <a:lumMod val="75000"/>
                  <a:lumOff val="25000"/>
                </a:schemeClr>
              </a:solidFill>
              <a:latin typeface="교보 손글씨 2020 박도연" panose="02020503000000000000" pitchFamily="18" charset="-127"/>
              <a:ea typeface="교보 손글씨 2020 박도연" panose="02020503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F4DE45-A1E3-493B-93F5-3A26CDD30D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1" y="0"/>
            <a:ext cx="6096000" cy="6858000"/>
          </a:xfrm>
          <a:prstGeom prst="rect">
            <a:avLst/>
          </a:prstGeom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6492B521-ECC9-265D-657E-966CCA654A60}"/>
              </a:ext>
            </a:extLst>
          </p:cNvPr>
          <p:cNvSpPr txBox="1"/>
          <p:nvPr/>
        </p:nvSpPr>
        <p:spPr>
          <a:xfrm>
            <a:off x="487680" y="4320874"/>
            <a:ext cx="33457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AutoNum type="arabicPeriod"/>
            </a:pPr>
            <a:r>
              <a:rPr lang="ko-KR" altLang="en-US" sz="4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주요 타겟</a:t>
            </a:r>
            <a:endParaRPr lang="en-US" altLang="ko-KR" sz="4000" spc="-300" dirty="0">
              <a:solidFill>
                <a:schemeClr val="tx1">
                  <a:lumMod val="75000"/>
                  <a:lumOff val="25000"/>
                </a:schemeClr>
              </a:solidFill>
              <a:latin typeface="교보 손글씨 2020 박도연" panose="02020503000000000000" pitchFamily="18" charset="-127"/>
              <a:ea typeface="교보 손글씨 2020 박도연" panose="02020503000000000000" pitchFamily="18" charset="-127"/>
            </a:endParaRPr>
          </a:p>
          <a:p>
            <a:pPr marL="742950" indent="-742950">
              <a:buAutoNum type="arabicPeriod"/>
            </a:pPr>
            <a:r>
              <a:rPr lang="ko-KR" altLang="en-US" sz="4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경쟁 제품 분석</a:t>
            </a:r>
          </a:p>
        </p:txBody>
      </p:sp>
    </p:spTree>
    <p:extLst>
      <p:ext uri="{BB962C8B-B14F-4D97-AF65-F5344CB8AC3E}">
        <p14:creationId xmlns:p14="http://schemas.microsoft.com/office/powerpoint/2010/main" val="99292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544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주요타겟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3.1</a:t>
            </a:r>
            <a:endParaRPr lang="ko-KR" altLang="en-US" sz="140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032F301-483E-473B-9C2E-B28D12186965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FBA3433-59CA-45E3-87D9-9A126B93E8D4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AEACB22A-56AB-4A7E-27E3-F180A535DCD0}"/>
              </a:ext>
            </a:extLst>
          </p:cNvPr>
          <p:cNvGraphicFramePr/>
          <p:nvPr/>
        </p:nvGraphicFramePr>
        <p:xfrm>
          <a:off x="464417" y="1533236"/>
          <a:ext cx="4304145" cy="3154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695A1305-ABBC-3325-74CB-8B1718253DFE}"/>
              </a:ext>
            </a:extLst>
          </p:cNvPr>
          <p:cNvGraphicFramePr/>
          <p:nvPr/>
        </p:nvGraphicFramePr>
        <p:xfrm>
          <a:off x="4847071" y="1533236"/>
          <a:ext cx="4304145" cy="3154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3A2692D3-6BFE-E836-4A3D-94659F8B50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4058772"/>
              </p:ext>
            </p:extLst>
          </p:nvPr>
        </p:nvGraphicFramePr>
        <p:xfrm>
          <a:off x="4768563" y="941033"/>
          <a:ext cx="7508700" cy="5104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TextBox 1">
            <a:extLst>
              <a:ext uri="{FF2B5EF4-FFF2-40B4-BE49-F238E27FC236}">
                <a16:creationId xmlns:a16="http://schemas.microsoft.com/office/drawing/2014/main" id="{B24FBBD6-34EB-F16A-1FC2-FED85117163B}"/>
              </a:ext>
            </a:extLst>
          </p:cNvPr>
          <p:cNvSpPr txBox="1"/>
          <p:nvPr/>
        </p:nvSpPr>
        <p:spPr>
          <a:xfrm>
            <a:off x="51622" y="946668"/>
            <a:ext cx="5129733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b="0" i="0" dirty="0">
                <a:solidFill>
                  <a:srgbClr val="374151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고양이 바퀴는 실내 고양이에게 운동을 </a:t>
            </a:r>
            <a:endParaRPr lang="en-US" altLang="ko-KR" sz="2000" b="0" i="0" dirty="0">
              <a:solidFill>
                <a:srgbClr val="374151"/>
              </a:solidFill>
              <a:effectLst/>
              <a:latin typeface="교보 손글씨 2020 박도연" panose="02020503000000000000" pitchFamily="18" charset="-127"/>
              <a:ea typeface="교보 손글씨 2020 박도연" panose="02020503000000000000" pitchFamily="18" charset="-127"/>
            </a:endParaRPr>
          </a:p>
          <a:p>
            <a:pPr algn="l"/>
            <a:r>
              <a:rPr lang="ko-KR" altLang="en-US" sz="2000" b="0" i="0" dirty="0">
                <a:solidFill>
                  <a:srgbClr val="374151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하고 과도한 에너지를 태울 수 있는 방법을</a:t>
            </a:r>
            <a:endParaRPr lang="en-US" altLang="ko-KR" sz="2000" b="0" i="0" dirty="0">
              <a:solidFill>
                <a:srgbClr val="374151"/>
              </a:solidFill>
              <a:effectLst/>
              <a:latin typeface="교보 손글씨 2020 박도연" panose="02020503000000000000" pitchFamily="18" charset="-127"/>
              <a:ea typeface="교보 손글씨 2020 박도연" panose="02020503000000000000" pitchFamily="18" charset="-127"/>
            </a:endParaRPr>
          </a:p>
          <a:p>
            <a:pPr algn="l"/>
            <a:r>
              <a:rPr lang="ko-KR" altLang="en-US" sz="2000" b="0" i="0" dirty="0">
                <a:solidFill>
                  <a:srgbClr val="374151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 제공하도록 설계되었습니다</a:t>
            </a:r>
            <a:r>
              <a:rPr lang="en-US" altLang="ko-KR" sz="2000" b="0" i="0" dirty="0">
                <a:solidFill>
                  <a:srgbClr val="374151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. </a:t>
            </a:r>
          </a:p>
          <a:p>
            <a:pPr algn="l"/>
            <a:endParaRPr lang="en-US" altLang="ko-KR" sz="2000" b="0" i="0" dirty="0">
              <a:solidFill>
                <a:srgbClr val="374151"/>
              </a:solidFill>
              <a:effectLst/>
              <a:latin typeface="교보 손글씨 2020 박도연" panose="02020503000000000000" pitchFamily="18" charset="-127"/>
              <a:ea typeface="교보 손글씨 2020 박도연" panose="02020503000000000000" pitchFamily="18" charset="-127"/>
            </a:endParaRPr>
          </a:p>
          <a:p>
            <a:pPr algn="l"/>
            <a:r>
              <a:rPr lang="ko-KR" altLang="en-US" sz="2000" b="0" i="0" dirty="0">
                <a:solidFill>
                  <a:srgbClr val="374151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그들은 달리고 놀 수 있는 공간이 제한된 작은 아파트나 집에 사는 고양이에게 특히 유용할 수 있습니다</a:t>
            </a:r>
            <a:r>
              <a:rPr lang="en-US" altLang="ko-KR" sz="2000" b="0" i="0" dirty="0">
                <a:solidFill>
                  <a:srgbClr val="374151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.</a:t>
            </a:r>
          </a:p>
          <a:p>
            <a:pPr algn="l"/>
            <a:r>
              <a:rPr lang="en-US" altLang="ko-KR" sz="2000" b="0" i="0" dirty="0">
                <a:solidFill>
                  <a:srgbClr val="374151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 </a:t>
            </a:r>
            <a:r>
              <a:rPr lang="ko-KR" altLang="en-US" sz="2000" b="0" i="0" dirty="0">
                <a:solidFill>
                  <a:srgbClr val="374151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고양이에게 운동 방법을 제공함으로써 고양이 바퀴는 비만 및 관련 건강 문제를 예방하는 데 도움이 될 수 있습니다</a:t>
            </a:r>
            <a:r>
              <a:rPr lang="en-US" altLang="ko-KR" sz="2000" b="0" i="0" dirty="0">
                <a:solidFill>
                  <a:srgbClr val="374151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.</a:t>
            </a:r>
          </a:p>
          <a:p>
            <a:pPr algn="l"/>
            <a:endParaRPr lang="en-US" altLang="ko-KR" sz="2000" b="0" i="0" dirty="0">
              <a:solidFill>
                <a:srgbClr val="374151"/>
              </a:solidFill>
              <a:effectLst/>
              <a:latin typeface="교보 손글씨 2020 박도연" panose="02020503000000000000" pitchFamily="18" charset="-127"/>
              <a:ea typeface="교보 손글씨 2020 박도연" panose="02020503000000000000" pitchFamily="18" charset="-127"/>
            </a:endParaRPr>
          </a:p>
          <a:p>
            <a:pPr algn="l"/>
            <a:r>
              <a:rPr lang="ko-KR" altLang="en-US" sz="2000" b="0" i="0" dirty="0">
                <a:solidFill>
                  <a:srgbClr val="374151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운동을 제공하는 것 외에도 고양이 바퀴는 행동 문제에도 도움이 될 수 있습니다</a:t>
            </a:r>
            <a:r>
              <a:rPr lang="en-US" altLang="ko-KR" sz="2000" b="0" i="0" dirty="0">
                <a:solidFill>
                  <a:srgbClr val="374151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. </a:t>
            </a:r>
            <a:r>
              <a:rPr lang="ko-KR" altLang="en-US" sz="2000" b="0" i="0" dirty="0">
                <a:solidFill>
                  <a:srgbClr val="374151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지루하거나 불안한 고양이는 가구를 긁거나 코드를 씹는 것과 같은 파괴적인 행동을 할 수 있습니다</a:t>
            </a:r>
            <a:r>
              <a:rPr lang="en-US" altLang="ko-KR" sz="2000" b="0" i="0" dirty="0">
                <a:solidFill>
                  <a:srgbClr val="374151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.</a:t>
            </a:r>
          </a:p>
          <a:p>
            <a:pPr algn="l"/>
            <a:endParaRPr lang="en-US" altLang="ko-KR" sz="2000" b="0" i="0" dirty="0">
              <a:solidFill>
                <a:srgbClr val="374151"/>
              </a:solidFill>
              <a:effectLst/>
              <a:latin typeface="교보 손글씨 2020 박도연" panose="02020503000000000000" pitchFamily="18" charset="-127"/>
              <a:ea typeface="교보 손글씨 2020 박도연" panose="02020503000000000000" pitchFamily="18" charset="-127"/>
            </a:endParaRPr>
          </a:p>
          <a:p>
            <a:pPr algn="l"/>
            <a:r>
              <a:rPr lang="en-US" altLang="ko-KR" sz="2000" b="0" i="0" dirty="0">
                <a:solidFill>
                  <a:srgbClr val="374151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 </a:t>
            </a:r>
            <a:r>
              <a:rPr lang="ko-KR" altLang="en-US" sz="2000" b="0" i="0" dirty="0">
                <a:solidFill>
                  <a:srgbClr val="374151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고양이에게 운동을 하고 에너지를 발산할 수 있는 방법을 제공하면 이러한 행동을 줄</a:t>
            </a:r>
            <a:endParaRPr lang="en-US" altLang="ko-KR" sz="2000" b="0" i="0" dirty="0">
              <a:solidFill>
                <a:srgbClr val="374151"/>
              </a:solidFill>
              <a:effectLst/>
              <a:latin typeface="교보 손글씨 2020 박도연" panose="02020503000000000000" pitchFamily="18" charset="-127"/>
              <a:ea typeface="교보 손글씨 2020 박도연" panose="02020503000000000000" pitchFamily="18" charset="-127"/>
            </a:endParaRPr>
          </a:p>
          <a:p>
            <a:pPr algn="l"/>
            <a:r>
              <a:rPr lang="ko-KR" altLang="en-US" sz="2000" b="0" i="0" dirty="0">
                <a:solidFill>
                  <a:srgbClr val="374151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이는 데 도움이 될 수 있습니다</a:t>
            </a:r>
            <a:r>
              <a:rPr lang="en-US" altLang="ko-KR" sz="2000" b="0" i="0" dirty="0">
                <a:solidFill>
                  <a:srgbClr val="374151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.</a:t>
            </a:r>
            <a:endParaRPr lang="en-US" altLang="ko-KR" sz="2000" spc="-300" dirty="0">
              <a:solidFill>
                <a:srgbClr val="374151"/>
              </a:solidFill>
              <a:latin typeface="교보 손글씨 2020 박도연" panose="02020503000000000000" pitchFamily="18" charset="-127"/>
              <a:ea typeface="교보 손글씨 2020 박도연" panose="02020503000000000000" pitchFamily="18" charset="-127"/>
            </a:endParaRPr>
          </a:p>
          <a:p>
            <a:pPr algn="l"/>
            <a:r>
              <a:rPr lang="en-US" altLang="ko-KR" sz="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1111</a:t>
            </a:r>
            <a:endParaRPr lang="ko-KR" altLang="en-US" sz="800" spc="-300" dirty="0">
              <a:solidFill>
                <a:schemeClr val="tx1">
                  <a:lumMod val="75000"/>
                  <a:lumOff val="25000"/>
                </a:schemeClr>
              </a:solidFill>
              <a:latin typeface="교보 손글씨 2020 박도연" panose="02020503000000000000" pitchFamily="18" charset="-127"/>
              <a:ea typeface="교보 손글씨 2020 박도연" panose="0202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723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255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주요타겟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교보 손글씨 2020 박도연" panose="02020503000000000000" pitchFamily="18" charset="-127"/>
              <a:ea typeface="교보 손글씨 2020 박도연" panose="02020503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3.1</a:t>
            </a:r>
            <a:endParaRPr lang="ko-KR" altLang="en-US" sz="140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032F301-483E-473B-9C2E-B28D12186965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FBA3433-59CA-45E3-87D9-9A126B93E8D4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AEACB22A-56AB-4A7E-27E3-F180A535DC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7465853"/>
              </p:ext>
            </p:extLst>
          </p:nvPr>
        </p:nvGraphicFramePr>
        <p:xfrm>
          <a:off x="464417" y="1533236"/>
          <a:ext cx="4304145" cy="3154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695A1305-ABBC-3325-74CB-8B1718253D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6729944"/>
              </p:ext>
            </p:extLst>
          </p:nvPr>
        </p:nvGraphicFramePr>
        <p:xfrm>
          <a:off x="4847071" y="1533236"/>
          <a:ext cx="4304145" cy="3154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3A2692D3-6BFE-E836-4A3D-94659F8B50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6911639"/>
              </p:ext>
            </p:extLst>
          </p:nvPr>
        </p:nvGraphicFramePr>
        <p:xfrm>
          <a:off x="2242795" y="637459"/>
          <a:ext cx="6818457" cy="45127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TextBox 1">
            <a:extLst>
              <a:ext uri="{FF2B5EF4-FFF2-40B4-BE49-F238E27FC236}">
                <a16:creationId xmlns:a16="http://schemas.microsoft.com/office/drawing/2014/main" id="{B24FBBD6-34EB-F16A-1FC2-FED85117163B}"/>
              </a:ext>
            </a:extLst>
          </p:cNvPr>
          <p:cNvSpPr txBox="1"/>
          <p:nvPr/>
        </p:nvSpPr>
        <p:spPr>
          <a:xfrm>
            <a:off x="360000" y="5044084"/>
            <a:ext cx="73688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AutoNum type="arabicPeriod"/>
            </a:pPr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1</a:t>
            </a:r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인가구특성상 주거공간이 부족한 세대</a:t>
            </a:r>
            <a:endParaRPr lang="en-US" altLang="ko-KR" sz="2400" spc="-300" dirty="0">
              <a:solidFill>
                <a:schemeClr val="tx1">
                  <a:lumMod val="75000"/>
                  <a:lumOff val="25000"/>
                </a:schemeClr>
              </a:solidFill>
              <a:latin typeface="교보 손글씨 2020 박도연" panose="02020503000000000000" pitchFamily="18" charset="-127"/>
              <a:ea typeface="교보 손글씨 2020 박도연" panose="02020503000000000000" pitchFamily="18" charset="-127"/>
            </a:endParaRPr>
          </a:p>
          <a:p>
            <a:pPr marL="742950" indent="-742950">
              <a:buAutoNum type="arabicPeriod"/>
            </a:pPr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고양이의 사용훈련 미숙으로  구매를 망설이는  소비자</a:t>
            </a:r>
            <a:endParaRPr lang="en-US" altLang="ko-KR" sz="2400" spc="-300" dirty="0">
              <a:solidFill>
                <a:schemeClr val="tx1">
                  <a:lumMod val="75000"/>
                  <a:lumOff val="25000"/>
                </a:schemeClr>
              </a:solidFill>
              <a:latin typeface="교보 손글씨 2020 박도연" panose="02020503000000000000" pitchFamily="18" charset="-127"/>
              <a:ea typeface="교보 손글씨 2020 박도연" panose="02020503000000000000" pitchFamily="18" charset="-127"/>
            </a:endParaRPr>
          </a:p>
          <a:p>
            <a:pPr marL="742950" indent="-742950">
              <a:buAutoNum type="arabicPeriod"/>
            </a:pPr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고양이의  </a:t>
            </a:r>
            <a:r>
              <a:rPr lang="ko-KR" altLang="en-US" sz="24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흥미없음으로</a:t>
            </a:r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  </a:t>
            </a:r>
            <a:r>
              <a:rPr lang="ko-KR" altLang="en-US" sz="24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구매를하지않는</a:t>
            </a:r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  소비자</a:t>
            </a:r>
            <a:endParaRPr lang="en-US" altLang="ko-KR" sz="2400" spc="-300" dirty="0">
              <a:solidFill>
                <a:schemeClr val="tx1">
                  <a:lumMod val="75000"/>
                  <a:lumOff val="25000"/>
                </a:schemeClr>
              </a:solidFill>
              <a:latin typeface="교보 손글씨 2020 박도연" panose="02020503000000000000" pitchFamily="18" charset="-127"/>
              <a:ea typeface="교보 손글씨 2020 박도연" panose="02020503000000000000" pitchFamily="18" charset="-127"/>
            </a:endParaRPr>
          </a:p>
          <a:p>
            <a:pPr marL="742950" indent="-742950">
              <a:buAutoNum type="arabicPeriod"/>
            </a:pPr>
            <a:endParaRPr lang="ko-KR" altLang="en-US" sz="4000" spc="-300" dirty="0">
              <a:solidFill>
                <a:schemeClr val="tx1">
                  <a:lumMod val="75000"/>
                  <a:lumOff val="25000"/>
                </a:schemeClr>
              </a:solidFill>
              <a:latin typeface="교보 손글씨 2020 박도연" panose="02020503000000000000" pitchFamily="18" charset="-127"/>
              <a:ea typeface="교보 손글씨 2020 박도연" panose="02020503000000000000" pitchFamily="18" charset="-127"/>
            </a:endParaRPr>
          </a:p>
        </p:txBody>
      </p: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F0FB2A37-6646-C824-BCD4-990DA6179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9809524"/>
              </p:ext>
            </p:extLst>
          </p:nvPr>
        </p:nvGraphicFramePr>
        <p:xfrm>
          <a:off x="7534842" y="1056444"/>
          <a:ext cx="4192741" cy="38822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5486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544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주요타겟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3.1</a:t>
            </a:r>
            <a:endParaRPr lang="ko-KR" altLang="en-US" sz="140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032F301-483E-473B-9C2E-B28D12186965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FBA3433-59CA-45E3-87D9-9A126B93E8D4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AEACB22A-56AB-4A7E-27E3-F180A535DC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7545754"/>
              </p:ext>
            </p:extLst>
          </p:nvPr>
        </p:nvGraphicFramePr>
        <p:xfrm>
          <a:off x="464417" y="1533236"/>
          <a:ext cx="4304145" cy="3154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695A1305-ABBC-3325-74CB-8B1718253DFE}"/>
              </a:ext>
            </a:extLst>
          </p:cNvPr>
          <p:cNvGraphicFramePr/>
          <p:nvPr/>
        </p:nvGraphicFramePr>
        <p:xfrm>
          <a:off x="4847071" y="1533236"/>
          <a:ext cx="4304145" cy="3154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3A2692D3-6BFE-E836-4A3D-94659F8B50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2859332"/>
              </p:ext>
            </p:extLst>
          </p:nvPr>
        </p:nvGraphicFramePr>
        <p:xfrm>
          <a:off x="5458805" y="1533236"/>
          <a:ext cx="6818457" cy="45127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TextBox 1">
            <a:extLst>
              <a:ext uri="{FF2B5EF4-FFF2-40B4-BE49-F238E27FC236}">
                <a16:creationId xmlns:a16="http://schemas.microsoft.com/office/drawing/2014/main" id="{B24FBBD6-34EB-F16A-1FC2-FED85117163B}"/>
              </a:ext>
            </a:extLst>
          </p:cNvPr>
          <p:cNvSpPr txBox="1"/>
          <p:nvPr/>
        </p:nvSpPr>
        <p:spPr>
          <a:xfrm>
            <a:off x="385908" y="2018123"/>
            <a:ext cx="430414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AutoNum type="arabicPeriod"/>
            </a:pPr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1</a:t>
            </a:r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인가구특성상 주거공간이 부족한 세대</a:t>
            </a:r>
            <a:endParaRPr lang="en-US" altLang="ko-KR" sz="2400" spc="-300" dirty="0">
              <a:solidFill>
                <a:schemeClr val="tx1">
                  <a:lumMod val="75000"/>
                  <a:lumOff val="25000"/>
                </a:schemeClr>
              </a:solidFill>
              <a:latin typeface="교보 손글씨 2020 박도연" panose="02020503000000000000" pitchFamily="18" charset="-127"/>
              <a:ea typeface="교보 손글씨 2020 박도연" panose="02020503000000000000" pitchFamily="18" charset="-127"/>
            </a:endParaRPr>
          </a:p>
          <a:p>
            <a:pPr marL="742950" indent="-742950">
              <a:buAutoNum type="arabicPeriod"/>
            </a:pPr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고양이의 사용훈련 미숙으로  구매를 망설이는  소비자</a:t>
            </a:r>
            <a:endParaRPr lang="en-US" altLang="ko-KR" sz="2400" spc="-300" dirty="0">
              <a:solidFill>
                <a:schemeClr val="tx1">
                  <a:lumMod val="75000"/>
                  <a:lumOff val="25000"/>
                </a:schemeClr>
              </a:solidFill>
              <a:latin typeface="교보 손글씨 2020 박도연" panose="02020503000000000000" pitchFamily="18" charset="-127"/>
              <a:ea typeface="교보 손글씨 2020 박도연" panose="02020503000000000000" pitchFamily="18" charset="-127"/>
            </a:endParaRPr>
          </a:p>
          <a:p>
            <a:pPr marL="742950" indent="-742950">
              <a:buAutoNum type="arabicPeriod"/>
            </a:pPr>
            <a:endParaRPr lang="ko-KR" altLang="en-US" sz="4000" spc="-300" dirty="0">
              <a:solidFill>
                <a:schemeClr val="tx1">
                  <a:lumMod val="75000"/>
                  <a:lumOff val="25000"/>
                </a:schemeClr>
              </a:solidFill>
              <a:latin typeface="교보 손글씨 2020 박도연" panose="02020503000000000000" pitchFamily="18" charset="-127"/>
              <a:ea typeface="교보 손글씨 2020 박도연" panose="02020503000000000000" pitchFamily="18" charset="-127"/>
            </a:endParaRP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17F676EB-015A-0F26-B511-494D76C5EB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3342694"/>
              </p:ext>
            </p:extLst>
          </p:nvPr>
        </p:nvGraphicFramePr>
        <p:xfrm>
          <a:off x="3771037" y="48335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17707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438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경쟁 제품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3.1</a:t>
            </a:r>
            <a:endParaRPr lang="ko-KR" altLang="en-US" sz="140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032F301-483E-473B-9C2E-B28D12186965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FBA3433-59CA-45E3-87D9-9A126B93E8D4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695A1305-ABBC-3325-74CB-8B1718253DFE}"/>
              </a:ext>
            </a:extLst>
          </p:cNvPr>
          <p:cNvGraphicFramePr/>
          <p:nvPr/>
        </p:nvGraphicFramePr>
        <p:xfrm>
          <a:off x="4847071" y="1533236"/>
          <a:ext cx="4304145" cy="3154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TextBox 1">
            <a:extLst>
              <a:ext uri="{FF2B5EF4-FFF2-40B4-BE49-F238E27FC236}">
                <a16:creationId xmlns:a16="http://schemas.microsoft.com/office/drawing/2014/main" id="{B24FBBD6-34EB-F16A-1FC2-FED85117163B}"/>
              </a:ext>
            </a:extLst>
          </p:cNvPr>
          <p:cNvSpPr txBox="1"/>
          <p:nvPr/>
        </p:nvSpPr>
        <p:spPr>
          <a:xfrm>
            <a:off x="40903" y="912926"/>
            <a:ext cx="10612800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400" b="0" i="0" dirty="0">
                <a:solidFill>
                  <a:srgbClr val="374151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자동 주행 기능과 보상 기반 훈련을 갖춘 </a:t>
            </a:r>
            <a:r>
              <a:rPr lang="ko-KR" altLang="en-US" sz="2400" b="0" i="0" dirty="0" err="1">
                <a:solidFill>
                  <a:srgbClr val="374151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캣휠은</a:t>
            </a:r>
            <a:r>
              <a:rPr lang="ko-KR" altLang="en-US" sz="2400" b="0" i="0" dirty="0">
                <a:solidFill>
                  <a:srgbClr val="374151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 독특하고 혁신적일 수 있지만 여전히 시장에는 일부 경쟁 제품이 있습니다</a:t>
            </a:r>
            <a:r>
              <a:rPr lang="en-US" altLang="ko-KR" sz="2400" b="0" i="0" dirty="0">
                <a:solidFill>
                  <a:srgbClr val="374151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.</a:t>
            </a:r>
          </a:p>
          <a:p>
            <a:pPr algn="l"/>
            <a:endParaRPr lang="en-US" altLang="ko-KR" sz="2400" b="0" i="0" dirty="0">
              <a:solidFill>
                <a:srgbClr val="374151"/>
              </a:solidFill>
              <a:effectLst/>
              <a:latin typeface="교보 손글씨 2020 박도연" panose="02020503000000000000" pitchFamily="18" charset="-127"/>
              <a:ea typeface="교보 손글씨 2020 박도연" panose="02020503000000000000" pitchFamily="18" charset="-127"/>
            </a:endParaRPr>
          </a:p>
          <a:p>
            <a:pPr algn="l"/>
            <a:r>
              <a:rPr lang="ko-KR" altLang="en-US" sz="2400" b="0" i="0" dirty="0">
                <a:solidFill>
                  <a:srgbClr val="374151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경쟁 제품 중 하나는 기존의 고양이용 운동바퀴로 별도의 기능 없이 심플한 디자인이 특징이다</a:t>
            </a:r>
            <a:r>
              <a:rPr lang="en-US" altLang="ko-KR" sz="2400" b="0" i="0" dirty="0">
                <a:solidFill>
                  <a:srgbClr val="374151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. </a:t>
            </a:r>
            <a:r>
              <a:rPr lang="ko-KR" altLang="en-US" sz="2400" b="0" i="0" dirty="0">
                <a:solidFill>
                  <a:srgbClr val="374151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이 고양이 바퀴는 종종 플라스틱으로 만들어지며 바퀴에서 달리는 고양이에 의해 수동으로 작동됩니다</a:t>
            </a:r>
            <a:r>
              <a:rPr lang="en-US" altLang="ko-KR" sz="2400" b="0" i="0" dirty="0">
                <a:solidFill>
                  <a:srgbClr val="374151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.</a:t>
            </a:r>
          </a:p>
          <a:p>
            <a:pPr algn="l"/>
            <a:endParaRPr lang="en-US" altLang="ko-KR" sz="2400" b="0" i="0" dirty="0">
              <a:solidFill>
                <a:srgbClr val="374151"/>
              </a:solidFill>
              <a:effectLst/>
              <a:latin typeface="교보 손글씨 2020 박도연" panose="02020503000000000000" pitchFamily="18" charset="-127"/>
              <a:ea typeface="교보 손글씨 2020 박도연" panose="02020503000000000000" pitchFamily="18" charset="-127"/>
            </a:endParaRPr>
          </a:p>
          <a:p>
            <a:pPr algn="l"/>
            <a:r>
              <a:rPr lang="ko-KR" altLang="en-US" sz="2400" b="0" i="0" dirty="0">
                <a:solidFill>
                  <a:srgbClr val="374151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경쟁 제품의 또 다른 유형은 </a:t>
            </a:r>
            <a:r>
              <a:rPr lang="ko-KR" altLang="en-US" sz="2400" b="0" i="0" dirty="0" err="1">
                <a:solidFill>
                  <a:srgbClr val="374151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캣</a:t>
            </a:r>
            <a:r>
              <a:rPr lang="ko-KR" altLang="en-US" sz="2400" b="0" i="0" dirty="0">
                <a:solidFill>
                  <a:srgbClr val="374151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 트리 또는 </a:t>
            </a:r>
            <a:r>
              <a:rPr lang="ko-KR" altLang="en-US" sz="2400" b="0" i="0" dirty="0" err="1">
                <a:solidFill>
                  <a:srgbClr val="374151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스크래칭</a:t>
            </a:r>
            <a:r>
              <a:rPr lang="ko-KR" altLang="en-US" sz="2400" b="0" i="0" dirty="0">
                <a:solidFill>
                  <a:srgbClr val="374151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 포스트로</a:t>
            </a:r>
            <a:r>
              <a:rPr lang="en-US" altLang="ko-KR" sz="2400" b="0" i="0" dirty="0">
                <a:solidFill>
                  <a:srgbClr val="374151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, </a:t>
            </a:r>
            <a:r>
              <a:rPr lang="ko-KR" altLang="en-US" sz="2400" b="0" i="0" dirty="0">
                <a:solidFill>
                  <a:srgbClr val="374151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고양이에게 오르고</a:t>
            </a:r>
            <a:r>
              <a:rPr lang="en-US" altLang="ko-KR" sz="2400" b="0" i="0" dirty="0">
                <a:solidFill>
                  <a:srgbClr val="374151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, </a:t>
            </a:r>
            <a:r>
              <a:rPr lang="ko-KR" altLang="en-US" sz="2400" b="0" i="0" dirty="0">
                <a:solidFill>
                  <a:srgbClr val="374151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긁고</a:t>
            </a:r>
            <a:r>
              <a:rPr lang="en-US" altLang="ko-KR" sz="2400" b="0" i="0" dirty="0">
                <a:solidFill>
                  <a:srgbClr val="374151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, </a:t>
            </a:r>
            <a:r>
              <a:rPr lang="ko-KR" altLang="en-US" sz="2400" b="0" i="0" dirty="0">
                <a:solidFill>
                  <a:srgbClr val="374151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놀 수 있는 장소를 제공합니다</a:t>
            </a:r>
            <a:r>
              <a:rPr lang="en-US" altLang="ko-KR" sz="2400" b="0" i="0" dirty="0">
                <a:solidFill>
                  <a:srgbClr val="374151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. </a:t>
            </a:r>
            <a:r>
              <a:rPr lang="ko-KR" altLang="en-US" sz="2400" b="0" i="0" dirty="0">
                <a:solidFill>
                  <a:srgbClr val="374151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이러한 제품은 </a:t>
            </a:r>
            <a:r>
              <a:rPr lang="ko-KR" altLang="en-US" sz="2400" b="0" i="0" dirty="0" err="1">
                <a:solidFill>
                  <a:srgbClr val="374151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캣</a:t>
            </a:r>
            <a:r>
              <a:rPr lang="ko-KR" altLang="en-US" sz="2400" b="0" i="0" dirty="0">
                <a:solidFill>
                  <a:srgbClr val="374151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 </a:t>
            </a:r>
            <a:r>
              <a:rPr lang="ko-KR" altLang="en-US" sz="2400" b="0" i="0" dirty="0" err="1">
                <a:solidFill>
                  <a:srgbClr val="374151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휠과</a:t>
            </a:r>
            <a:r>
              <a:rPr lang="ko-KR" altLang="en-US" sz="2400" b="0" i="0" dirty="0">
                <a:solidFill>
                  <a:srgbClr val="374151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 동일한 수준의 운동을 제공하지 않을 수 있지만 여전히 실내 고양이를 활동적이고 참여하게 하는 좋은 방법이 될 수 있습니다</a:t>
            </a:r>
            <a:r>
              <a:rPr lang="en-US" altLang="ko-KR" sz="2400" b="0" i="0" dirty="0">
                <a:solidFill>
                  <a:srgbClr val="374151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.</a:t>
            </a:r>
          </a:p>
          <a:p>
            <a:pPr algn="l"/>
            <a:endParaRPr lang="en-US" altLang="ko-KR" sz="2400" b="0" i="0" dirty="0">
              <a:solidFill>
                <a:srgbClr val="374151"/>
              </a:solidFill>
              <a:effectLst/>
              <a:latin typeface="교보 손글씨 2020 박도연" panose="02020503000000000000" pitchFamily="18" charset="-127"/>
              <a:ea typeface="교보 손글씨 2020 박도연" panose="02020503000000000000" pitchFamily="18" charset="-127"/>
            </a:endParaRPr>
          </a:p>
          <a:p>
            <a:pPr algn="l"/>
            <a:r>
              <a:rPr lang="ko-KR" altLang="en-US" sz="2400" b="0" i="0" dirty="0">
                <a:solidFill>
                  <a:srgbClr val="374151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마지막으로</a:t>
            </a:r>
            <a:r>
              <a:rPr lang="en-US" altLang="ko-KR" sz="2400" b="0" i="0" dirty="0">
                <a:solidFill>
                  <a:srgbClr val="374151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, </a:t>
            </a:r>
            <a:r>
              <a:rPr lang="ko-KR" altLang="en-US" sz="2400" b="0" i="0" dirty="0">
                <a:solidFill>
                  <a:srgbClr val="374151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일부 고양이 주인은 목줄을 매거나 안전한 야외 </a:t>
            </a:r>
            <a:r>
              <a:rPr lang="ko-KR" altLang="en-US" sz="2400" b="0" i="0" dirty="0" err="1">
                <a:solidFill>
                  <a:srgbClr val="374151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인클로저에서</a:t>
            </a:r>
            <a:r>
              <a:rPr lang="ko-KR" altLang="en-US" sz="2400" b="0" i="0" dirty="0">
                <a:solidFill>
                  <a:srgbClr val="374151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 운동을 위해 고양이를 외부로 데려가도록 선택할 수 있습니다</a:t>
            </a:r>
            <a:r>
              <a:rPr lang="en-US" altLang="ko-KR" sz="2400" b="0" i="0" dirty="0">
                <a:solidFill>
                  <a:srgbClr val="374151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. </a:t>
            </a:r>
            <a:r>
              <a:rPr lang="ko-KR" altLang="en-US" sz="2400" b="0" i="0" dirty="0">
                <a:solidFill>
                  <a:srgbClr val="374151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이것은 그 자체로 제품은 아니지만 애완 동물에게 운동과 자극을 제공하려는 고양이 소유자에게는 여전히 경쟁 옵션입니다</a:t>
            </a:r>
            <a:r>
              <a:rPr lang="en-US" altLang="ko-KR" sz="2400" b="0" i="0" dirty="0">
                <a:solidFill>
                  <a:srgbClr val="374151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.</a:t>
            </a:r>
          </a:p>
          <a:p>
            <a:pPr marL="742950" indent="-742950">
              <a:buAutoNum type="arabicPeriod"/>
            </a:pPr>
            <a:endParaRPr lang="en-US" altLang="ko-KR" sz="900" spc="-300" dirty="0">
              <a:solidFill>
                <a:schemeClr val="tx1">
                  <a:lumMod val="75000"/>
                  <a:lumOff val="25000"/>
                </a:schemeClr>
              </a:solidFill>
              <a:latin typeface="교보 손글씨 2020 박도연" panose="02020503000000000000" pitchFamily="18" charset="-127"/>
              <a:ea typeface="교보 손글씨 2020 박도연" panose="0202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208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32103" y="173334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설계 일정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EB6C00-9BF3-140F-DADB-0A5E1CBAE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6" y="790575"/>
            <a:ext cx="12140543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8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92270"/>
            <a:ext cx="3225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경쟁 제품 분석 정리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3.1</a:t>
            </a:r>
            <a:endParaRPr lang="ko-KR" altLang="en-US" sz="140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032F301-483E-473B-9C2E-B28D12186965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FBA3433-59CA-45E3-87D9-9A126B93E8D4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695A1305-ABBC-3325-74CB-8B1718253DFE}"/>
              </a:ext>
            </a:extLst>
          </p:cNvPr>
          <p:cNvGraphicFramePr/>
          <p:nvPr/>
        </p:nvGraphicFramePr>
        <p:xfrm>
          <a:off x="4847071" y="1533236"/>
          <a:ext cx="4304145" cy="3154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TextBox 1">
            <a:extLst>
              <a:ext uri="{FF2B5EF4-FFF2-40B4-BE49-F238E27FC236}">
                <a16:creationId xmlns:a16="http://schemas.microsoft.com/office/drawing/2014/main" id="{B24FBBD6-34EB-F16A-1FC2-FED85117163B}"/>
              </a:ext>
            </a:extLst>
          </p:cNvPr>
          <p:cNvSpPr txBox="1"/>
          <p:nvPr/>
        </p:nvSpPr>
        <p:spPr>
          <a:xfrm>
            <a:off x="129091" y="1533236"/>
            <a:ext cx="10612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AutoNum type="arabicPeriod"/>
            </a:pPr>
            <a:r>
              <a:rPr lang="ko-KR" altLang="en-US" sz="4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국내 경쟁 제품 부재</a:t>
            </a:r>
            <a:endParaRPr lang="en-US" altLang="ko-KR" sz="4000" spc="-300" dirty="0">
              <a:solidFill>
                <a:schemeClr val="tx1">
                  <a:lumMod val="75000"/>
                  <a:lumOff val="25000"/>
                </a:schemeClr>
              </a:solidFill>
              <a:latin typeface="교보 손글씨 2020 박도연" panose="02020503000000000000" pitchFamily="18" charset="-127"/>
              <a:ea typeface="교보 손글씨 2020 박도연" panose="02020503000000000000" pitchFamily="18" charset="-127"/>
            </a:endParaRPr>
          </a:p>
          <a:p>
            <a:pPr marL="742950" indent="-742950">
              <a:buAutoNum type="arabicPeriod"/>
            </a:pPr>
            <a:r>
              <a:rPr lang="ko-KR" altLang="en-US" sz="4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고양이 </a:t>
            </a:r>
            <a:r>
              <a:rPr lang="ko-KR" altLang="en-US" sz="40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캣타워</a:t>
            </a:r>
            <a:r>
              <a:rPr lang="ko-KR" altLang="en-US" sz="4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 </a:t>
            </a:r>
            <a:endParaRPr lang="en-US" altLang="ko-KR" sz="4000" spc="-300" dirty="0">
              <a:solidFill>
                <a:schemeClr val="tx1">
                  <a:lumMod val="75000"/>
                  <a:lumOff val="25000"/>
                </a:schemeClr>
              </a:solidFill>
              <a:latin typeface="교보 손글씨 2020 박도연" panose="02020503000000000000" pitchFamily="18" charset="-127"/>
              <a:ea typeface="교보 손글씨 2020 박도연" panose="02020503000000000000" pitchFamily="18" charset="-127"/>
            </a:endParaRPr>
          </a:p>
          <a:p>
            <a:pPr marL="742950" indent="-742950">
              <a:buAutoNum type="arabicPeriod"/>
            </a:pPr>
            <a:r>
              <a:rPr lang="ko-KR" altLang="en-US" sz="4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고양이 </a:t>
            </a:r>
            <a:r>
              <a:rPr lang="ko-KR" altLang="en-US" sz="40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목줄착용</a:t>
            </a:r>
            <a:r>
              <a:rPr lang="ko-KR" altLang="en-US" sz="4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 </a:t>
            </a:r>
            <a:r>
              <a:rPr lang="ko-KR" altLang="en-US" sz="40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으로</a:t>
            </a:r>
            <a:r>
              <a:rPr lang="ko-KR" altLang="en-US" sz="4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 </a:t>
            </a:r>
            <a:r>
              <a:rPr lang="ko-KR" altLang="en-US" sz="40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고양이와함께</a:t>
            </a:r>
            <a:r>
              <a:rPr lang="ko-KR" altLang="en-US" sz="4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 외부활동 </a:t>
            </a:r>
            <a:endParaRPr lang="en-US" altLang="ko-KR" sz="4000" spc="-300" dirty="0">
              <a:solidFill>
                <a:schemeClr val="tx1">
                  <a:lumMod val="75000"/>
                  <a:lumOff val="25000"/>
                </a:schemeClr>
              </a:solidFill>
              <a:latin typeface="교보 손글씨 2020 박도연" panose="02020503000000000000" pitchFamily="18" charset="-127"/>
              <a:ea typeface="교보 손글씨 2020 박도연" panose="02020503000000000000" pitchFamily="18" charset="-127"/>
            </a:endParaRPr>
          </a:p>
          <a:p>
            <a:pPr marL="742950" indent="-742950">
              <a:buAutoNum type="arabicPeriod"/>
            </a:pPr>
            <a:endParaRPr lang="en-US" altLang="ko-KR" sz="4000" spc="-300" dirty="0">
              <a:solidFill>
                <a:schemeClr val="tx1">
                  <a:lumMod val="75000"/>
                  <a:lumOff val="25000"/>
                </a:schemeClr>
              </a:solidFill>
              <a:latin typeface="교보 손글씨 2020 박도연" panose="02020503000000000000" pitchFamily="18" charset="-127"/>
              <a:ea typeface="교보 손글씨 2020 박도연" panose="0202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549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E29FBB-E63C-46A1-8A4D-199708E93A8B}"/>
              </a:ext>
            </a:extLst>
          </p:cNvPr>
          <p:cNvSpPr txBox="1"/>
          <p:nvPr/>
        </p:nvSpPr>
        <p:spPr>
          <a:xfrm>
            <a:off x="5069917" y="3136612"/>
            <a:ext cx="2052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01062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718402-F66E-4D4C-8652-EA2D5E68AFCF}"/>
              </a:ext>
            </a:extLst>
          </p:cNvPr>
          <p:cNvSpPr/>
          <p:nvPr/>
        </p:nvSpPr>
        <p:spPr>
          <a:xfrm>
            <a:off x="487680" y="508000"/>
            <a:ext cx="1980000" cy="1981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5EB28A-C8B2-4BF4-86DD-94C4BC8FE0BE}"/>
              </a:ext>
            </a:extLst>
          </p:cNvPr>
          <p:cNvSpPr txBox="1"/>
          <p:nvPr/>
        </p:nvSpPr>
        <p:spPr>
          <a:xfrm>
            <a:off x="454256" y="2580640"/>
            <a:ext cx="165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Part 1 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교보 손글씨 2020 박도연" panose="02020503000000000000" pitchFamily="18" charset="-127"/>
              <a:ea typeface="교보 손글씨 2020 박도연" panose="020205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D1FCA-7038-4B00-A237-D99284D11229}"/>
              </a:ext>
            </a:extLst>
          </p:cNvPr>
          <p:cNvSpPr txBox="1"/>
          <p:nvPr/>
        </p:nvSpPr>
        <p:spPr>
          <a:xfrm>
            <a:off x="454256" y="3256855"/>
            <a:ext cx="18261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  <a:cs typeface="KoPubWorld돋움체_Pro Bold" panose="00000800000000000000" pitchFamily="50" charset="-127"/>
                <a:sym typeface="Alice"/>
              </a:rPr>
              <a:t>제품소개</a:t>
            </a:r>
            <a:endParaRPr lang="ko-KR" altLang="en-US" sz="4000" spc="-300" dirty="0">
              <a:latin typeface="교보 손글씨 2020 박도연" panose="02020503000000000000" pitchFamily="18" charset="-127"/>
              <a:ea typeface="교보 손글씨 2020 박도연" panose="02020503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55BEF53-70DF-42D3-88D2-641F7F782E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1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6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326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제품 설명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9AE86F-67DF-42B8-B3F0-CAFA9CEE8D02}"/>
              </a:ext>
            </a:extLst>
          </p:cNvPr>
          <p:cNvSpPr txBox="1"/>
          <p:nvPr/>
        </p:nvSpPr>
        <p:spPr>
          <a:xfrm>
            <a:off x="113608" y="973312"/>
            <a:ext cx="5982392" cy="588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530" marR="0" indent="-17653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spc="0" dirty="0">
                <a:solidFill>
                  <a:srgbClr val="000000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・</a:t>
            </a: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1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인가구의 증대에 따라 반려동물에 대한 수요가 점점 높아지는 중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교보 손글씨 2020 박도연" panose="02020503000000000000" pitchFamily="18" charset="-127"/>
              <a:ea typeface="교보 손글씨 2020 박도연" panose="02020503000000000000" pitchFamily="18" charset="-127"/>
            </a:endParaRPr>
          </a:p>
          <a:p>
            <a:pPr marL="176530" marR="0" indent="-17653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이에 따라 고양이를 키우려는 수요가 높고</a:t>
            </a: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, 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관련 용품에 대한 수요 또한 증대함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교보 손글씨 2020 박도연" panose="02020503000000000000" pitchFamily="18" charset="-127"/>
              <a:ea typeface="교보 손글씨 2020 박도연" panose="02020503000000000000" pitchFamily="18" charset="-127"/>
            </a:endParaRPr>
          </a:p>
          <a:p>
            <a:pPr marL="176530" marR="0" indent="-17653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600" kern="0" spc="0" dirty="0">
              <a:solidFill>
                <a:srgbClr val="000000"/>
              </a:solidFill>
              <a:effectLst/>
              <a:latin typeface="교보 손글씨 2020 박도연" panose="02020503000000000000" pitchFamily="18" charset="-127"/>
              <a:ea typeface="교보 손글씨 2020 박도연" panose="02020503000000000000" pitchFamily="18" charset="-127"/>
            </a:endParaRPr>
          </a:p>
          <a:p>
            <a:pPr marL="176530" marR="0" indent="-17653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・고양이 </a:t>
            </a:r>
            <a:r>
              <a:rPr lang="ko-KR" altLang="en-US" sz="1600" b="1" kern="0" spc="0" dirty="0" err="1">
                <a:solidFill>
                  <a:srgbClr val="000000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캣휠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 을 구매하였으나 고양이의 훈련부족 및 사용방법 미숙지로 인하여 </a:t>
            </a:r>
            <a:r>
              <a:rPr lang="ko-KR" altLang="en-US" sz="1600" b="1" kern="0" spc="0" dirty="0" err="1">
                <a:solidFill>
                  <a:srgbClr val="000000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캣휠을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 </a:t>
            </a:r>
            <a:r>
              <a:rPr lang="ko-KR" altLang="en-US" sz="1600" b="1" kern="0" spc="0" dirty="0" err="1">
                <a:solidFill>
                  <a:srgbClr val="000000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사용하지않고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 고양이 </a:t>
            </a:r>
            <a:r>
              <a:rPr lang="ko-KR" altLang="en-US" sz="1600" b="1" kern="0" spc="0" dirty="0" err="1">
                <a:solidFill>
                  <a:srgbClr val="000000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캣휠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 </a:t>
            </a:r>
            <a:r>
              <a:rPr lang="ko-KR" altLang="en-US" sz="1600" b="1" kern="0" spc="0" dirty="0" err="1">
                <a:solidFill>
                  <a:srgbClr val="000000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미사용으로인한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 중고거래 매물이 많음</a:t>
            </a: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. </a:t>
            </a:r>
          </a:p>
          <a:p>
            <a:pPr marL="176530" marR="0" indent="-17653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600" kern="0" spc="0" dirty="0">
              <a:solidFill>
                <a:srgbClr val="000000"/>
              </a:solidFill>
              <a:effectLst/>
              <a:latin typeface="교보 손글씨 2020 박도연" panose="02020503000000000000" pitchFamily="18" charset="-127"/>
              <a:ea typeface="교보 손글씨 2020 박도연" panose="02020503000000000000" pitchFamily="18" charset="-127"/>
            </a:endParaRPr>
          </a:p>
          <a:p>
            <a:pPr marL="176530" marR="0" indent="-17653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・고양이를 처음 키우는 초보자의 고양이의 놀이가 </a:t>
            </a:r>
            <a:r>
              <a:rPr lang="ko-KR" altLang="en-US" sz="1600" b="1" kern="0" spc="0" dirty="0" err="1">
                <a:solidFill>
                  <a:srgbClr val="000000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익숙하지않은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 고양이 의 </a:t>
            </a:r>
            <a:r>
              <a:rPr lang="ko-KR" altLang="en-US" sz="1600" b="1" kern="0" spc="0" dirty="0" err="1">
                <a:solidFill>
                  <a:srgbClr val="000000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활력이넘쳐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 집에 </a:t>
            </a:r>
            <a:r>
              <a:rPr lang="ko-KR" altLang="en-US" sz="1600" b="1" kern="0" spc="0" dirty="0" err="1">
                <a:solidFill>
                  <a:srgbClr val="000000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혼자있을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 때 고양이의 가정제품파손이나 일어나는 여러가지 사고를 </a:t>
            </a:r>
            <a:r>
              <a:rPr lang="ko-KR" altLang="en-US" sz="1600" b="1" kern="0" spc="0" dirty="0" err="1">
                <a:solidFill>
                  <a:srgbClr val="000000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예방할수있음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교보 손글씨 2020 박도연" panose="02020503000000000000" pitchFamily="18" charset="-127"/>
              <a:ea typeface="교보 손글씨 2020 박도연" panose="02020503000000000000" pitchFamily="18" charset="-127"/>
            </a:endParaRPr>
          </a:p>
          <a:p>
            <a:pPr marL="176530" marR="0" indent="-17653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600" kern="0" spc="0" dirty="0">
              <a:solidFill>
                <a:srgbClr val="000000"/>
              </a:solidFill>
              <a:effectLst/>
              <a:latin typeface="교보 손글씨 2020 박도연" panose="02020503000000000000" pitchFamily="18" charset="-127"/>
              <a:ea typeface="교보 손글씨 2020 박도연" panose="02020503000000000000" pitchFamily="18" charset="-127"/>
            </a:endParaRPr>
          </a:p>
          <a:p>
            <a:pPr marL="176530" marR="0" indent="-17653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・기계 자체에 버튼으로 직접 조작이 가능하고</a:t>
            </a: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, IOT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를 활용한 원격 조종이 가능함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교보 손글씨 2020 박도연" panose="02020503000000000000" pitchFamily="18" charset="-127"/>
              <a:ea typeface="교보 손글씨 2020 박도연" panose="02020503000000000000" pitchFamily="18" charset="-127"/>
            </a:endParaRPr>
          </a:p>
          <a:p>
            <a:pPr marL="240030" marR="0" indent="-635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kern="0" spc="0" dirty="0" err="1">
                <a:solidFill>
                  <a:srgbClr val="000000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런닝머신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 </a:t>
            </a:r>
            <a:r>
              <a:rPr lang="ko-KR" altLang="en-US" sz="1600" b="1" kern="0" spc="0" dirty="0" err="1">
                <a:solidFill>
                  <a:srgbClr val="000000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기능으로사용가능하고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 </a:t>
            </a:r>
            <a:r>
              <a:rPr lang="ko-KR" altLang="en-US" sz="1600" b="1" kern="0" spc="0" dirty="0" err="1">
                <a:solidFill>
                  <a:srgbClr val="000000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고양이혼자놀이기구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 로도 사용가능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교보 손글씨 2020 박도연" panose="02020503000000000000" pitchFamily="18" charset="-127"/>
              <a:ea typeface="교보 손글씨 2020 박도연" panose="02020503000000000000" pitchFamily="18" charset="-127"/>
            </a:endParaRPr>
          </a:p>
          <a:p>
            <a:pPr marL="240030" marR="0" indent="-635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IOT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서비스 기반 </a:t>
            </a: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ZWIFT </a:t>
            </a:r>
            <a:r>
              <a:rPr lang="ko-KR" altLang="en-US" sz="1600" b="1" kern="0" spc="0" dirty="0" err="1">
                <a:solidFill>
                  <a:srgbClr val="000000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어플연동으로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 고양이 </a:t>
            </a:r>
            <a:r>
              <a:rPr lang="ko-KR" altLang="en-US" sz="1600" b="1" kern="0" spc="0" dirty="0" err="1">
                <a:solidFill>
                  <a:srgbClr val="000000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캣휠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 사용시간</a:t>
            </a: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,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사용거리를 분석하여 </a:t>
            </a:r>
            <a:r>
              <a:rPr lang="ko-KR" altLang="en-US" sz="1600" b="1" kern="0" spc="0" dirty="0" err="1">
                <a:solidFill>
                  <a:srgbClr val="000000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관련컨텐츠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 제작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교보 손글씨 2020 박도연" panose="02020503000000000000" pitchFamily="18" charset="-127"/>
              <a:ea typeface="교보 손글씨 2020 박도연" panose="02020503000000000000" pitchFamily="18" charset="-127"/>
            </a:endParaRPr>
          </a:p>
          <a:p>
            <a:r>
              <a:rPr lang="ko-KR" altLang="en-US" spc="-15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68398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제품 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1.1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C81F63-FF24-6111-34CC-64EBD9F4FF57}"/>
              </a:ext>
            </a:extLst>
          </p:cNvPr>
          <p:cNvSpPr txBox="1"/>
          <p:nvPr/>
        </p:nvSpPr>
        <p:spPr>
          <a:xfrm>
            <a:off x="5504327" y="545057"/>
            <a:ext cx="7403316" cy="2817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530" marR="0" indent="-17653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spc="-150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1</a:t>
            </a:r>
            <a:r>
              <a:rPr lang="ko-KR" altLang="en-US" sz="1400" spc="-150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인가구의 증대에 따라 반려동물에 대한 수요가 점점 높아지는 중</a:t>
            </a:r>
          </a:p>
          <a:p>
            <a:pPr marL="176530" marR="0" indent="-17653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spc="-150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이에 따라 고양이를 키우려는 수요가 높고</a:t>
            </a:r>
            <a:r>
              <a:rPr lang="en-US" altLang="ko-KR" sz="1400" spc="-150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, </a:t>
            </a:r>
            <a:r>
              <a:rPr lang="ko-KR" altLang="en-US" sz="1400" spc="-150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관련 용품에 대한 수요 또한 증대하고있다</a:t>
            </a:r>
            <a:r>
              <a:rPr lang="en-US" altLang="ko-KR" sz="1400" spc="-150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.</a:t>
            </a:r>
          </a:p>
          <a:p>
            <a:pPr marL="176530" marR="0" indent="-17653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spc="-150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ZWIFT   </a:t>
            </a:r>
            <a:r>
              <a:rPr lang="ko-KR" altLang="en-US" sz="1400" spc="-150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고양이 </a:t>
            </a:r>
            <a:r>
              <a:rPr lang="ko-KR" altLang="en-US" sz="1400" spc="-150" dirty="0" err="1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캣휠은</a:t>
            </a:r>
            <a:r>
              <a:rPr lang="ko-KR" altLang="en-US" sz="1400" spc="-150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  </a:t>
            </a:r>
            <a:r>
              <a:rPr lang="ko-KR" altLang="en-US" sz="1400" spc="-150" dirty="0" err="1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사용이미숙하여</a:t>
            </a:r>
            <a:r>
              <a:rPr lang="ko-KR" altLang="en-US" sz="1400" spc="-150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      </a:t>
            </a:r>
            <a:r>
              <a:rPr lang="ko-KR" altLang="en-US" sz="1400" spc="-150" dirty="0" err="1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캣휠사용을</a:t>
            </a:r>
            <a:r>
              <a:rPr lang="ko-KR" altLang="en-US" sz="1400" spc="-150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  못하는 고양이</a:t>
            </a:r>
          </a:p>
          <a:p>
            <a:pPr marL="176530" marR="0" indent="-17653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spc="-150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들을  대상으로  </a:t>
            </a:r>
            <a:r>
              <a:rPr lang="ko-KR" altLang="en-US" sz="1400" spc="-150" dirty="0" err="1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런닝머신의</a:t>
            </a:r>
            <a:r>
              <a:rPr lang="ko-KR" altLang="en-US" sz="1400" spc="-150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 자동전진 과  </a:t>
            </a:r>
            <a:r>
              <a:rPr lang="ko-KR" altLang="en-US" sz="1400" spc="-150" dirty="0" err="1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캣휠을</a:t>
            </a:r>
            <a:r>
              <a:rPr lang="ko-KR" altLang="en-US" sz="1400" spc="-150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 결합하여 고양이의</a:t>
            </a:r>
          </a:p>
          <a:p>
            <a:pPr marL="176530" marR="0" indent="-17653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spc="-150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운동에  </a:t>
            </a:r>
            <a:r>
              <a:rPr lang="ko-KR" altLang="en-US" sz="1400" spc="-150" dirty="0" err="1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도움을주는</a:t>
            </a:r>
            <a:r>
              <a:rPr lang="ko-KR" altLang="en-US" sz="1400" spc="-150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  </a:t>
            </a:r>
            <a:r>
              <a:rPr lang="ko-KR" altLang="en-US" sz="1400" spc="-150" dirty="0" err="1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기능이있다</a:t>
            </a:r>
            <a:r>
              <a:rPr lang="en-US" altLang="ko-KR" sz="1400" spc="-150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.  </a:t>
            </a:r>
            <a:r>
              <a:rPr lang="ko-KR" altLang="en-US" sz="1400" spc="-150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또한 고양이의 </a:t>
            </a:r>
            <a:r>
              <a:rPr lang="ko-KR" altLang="en-US" sz="1400" spc="-150" dirty="0" err="1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캣휠</a:t>
            </a:r>
            <a:r>
              <a:rPr lang="ko-KR" altLang="en-US" sz="1400" spc="-150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 활동량을 기준으로</a:t>
            </a:r>
          </a:p>
          <a:p>
            <a:pPr marL="176530" marR="0" indent="-17653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spc="-150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하여 </a:t>
            </a:r>
            <a:r>
              <a:rPr lang="en-US" altLang="ko-KR" sz="1400" spc="-150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ZWIFT</a:t>
            </a:r>
            <a:r>
              <a:rPr lang="ko-KR" altLang="en-US" sz="1400" spc="-150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를 </a:t>
            </a:r>
            <a:r>
              <a:rPr lang="ko-KR" altLang="en-US" sz="1400" spc="-150" dirty="0" err="1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기반으로한</a:t>
            </a:r>
            <a:r>
              <a:rPr lang="ko-KR" altLang="en-US" sz="1400" spc="-150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 </a:t>
            </a:r>
            <a:r>
              <a:rPr lang="en-US" altLang="ko-KR" sz="1400" spc="-150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IOT</a:t>
            </a:r>
            <a:r>
              <a:rPr lang="ko-KR" altLang="en-US" sz="1400" spc="-150" dirty="0" err="1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어플연동으로</a:t>
            </a:r>
            <a:r>
              <a:rPr lang="ko-KR" altLang="en-US" sz="1400" spc="-150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 고양이의 활동량 및 사용시간을 실시간으로</a:t>
            </a:r>
          </a:p>
          <a:p>
            <a:pPr marL="176530" marR="0" indent="-17653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spc="-150" dirty="0" err="1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확인할수있다</a:t>
            </a:r>
            <a:r>
              <a:rPr lang="en-US" altLang="ko-KR" sz="1400" spc="-150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. </a:t>
            </a:r>
            <a:r>
              <a:rPr lang="ko-KR" altLang="en-US" sz="1400" spc="-150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또한 </a:t>
            </a:r>
            <a:r>
              <a:rPr lang="en-US" altLang="ko-KR" sz="1400" spc="-150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1</a:t>
            </a:r>
            <a:r>
              <a:rPr lang="ko-KR" altLang="en-US" sz="1400" spc="-150" dirty="0" err="1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인가구</a:t>
            </a:r>
            <a:r>
              <a:rPr lang="ko-KR" altLang="en-US" sz="1400" spc="-150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 주거공간에 맞추어 </a:t>
            </a:r>
            <a:r>
              <a:rPr lang="ko-KR" altLang="en-US" sz="1400" spc="-150" dirty="0" err="1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오르가미형식을</a:t>
            </a:r>
            <a:r>
              <a:rPr lang="ko-KR" altLang="en-US" sz="1400" spc="-150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 적용하여 </a:t>
            </a:r>
            <a:r>
              <a:rPr lang="ko-KR" altLang="en-US" sz="1400" spc="-150" dirty="0" err="1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넓지않은</a:t>
            </a:r>
            <a:r>
              <a:rPr lang="ko-KR" altLang="en-US" sz="1400" spc="-150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 주거공간에도</a:t>
            </a:r>
          </a:p>
          <a:p>
            <a:pPr marL="176530" marR="0" indent="-17653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spc="-150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공간에 구애를 </a:t>
            </a:r>
            <a:r>
              <a:rPr lang="ko-KR" altLang="en-US" sz="1400" spc="-150" dirty="0" err="1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받지않도록</a:t>
            </a:r>
            <a:r>
              <a:rPr lang="ko-KR" altLang="en-US" sz="1400" spc="-150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 설계하였다</a:t>
            </a:r>
            <a:r>
              <a:rPr lang="en-US" altLang="ko-KR" sz="1400" spc="-150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.</a:t>
            </a:r>
            <a:endParaRPr lang="ko-KR" altLang="en-US" sz="1400" spc="-150" dirty="0">
              <a:latin typeface="교보 손글씨 2020 박도연" panose="02020503000000000000" pitchFamily="18" charset="-127"/>
              <a:ea typeface="교보 손글씨 2020 박도연" panose="02020503000000000000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BF13040-4833-C9FF-229D-550BD6D85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327" y="164574"/>
            <a:ext cx="934361" cy="31878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98F9EC0-67C5-315D-74BE-75D350289D01}"/>
              </a:ext>
            </a:extLst>
          </p:cNvPr>
          <p:cNvSpPr txBox="1"/>
          <p:nvPr/>
        </p:nvSpPr>
        <p:spPr>
          <a:xfrm>
            <a:off x="5501781" y="3831104"/>
            <a:ext cx="669021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고양이런닝기능</a:t>
            </a:r>
            <a:endParaRPr lang="ko-KR" altLang="en-US" sz="1200" dirty="0">
              <a:latin typeface="교보 손글씨 2020 박도연" panose="02020503000000000000" pitchFamily="18" charset="-127"/>
              <a:ea typeface="교보 손글씨 2020 박도연" panose="02020503000000000000" pitchFamily="18" charset="-127"/>
            </a:endParaRPr>
          </a:p>
          <a:p>
            <a:r>
              <a:rPr lang="ko-KR" altLang="en-US" sz="1200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・사람의 힘 대신 전기모터와 </a:t>
            </a:r>
            <a:r>
              <a:rPr lang="ko-KR" altLang="en-US" sz="1200" dirty="0" err="1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공기유압장치를</a:t>
            </a:r>
            <a:r>
              <a:rPr lang="ko-KR" altLang="en-US" sz="1200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 통해 바퀴를 굴려 </a:t>
            </a:r>
            <a:r>
              <a:rPr lang="ko-KR" altLang="en-US" sz="1200" dirty="0" err="1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챗바퀴를</a:t>
            </a:r>
            <a:r>
              <a:rPr lang="ko-KR" altLang="en-US" sz="1200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 밀어주는 기능</a:t>
            </a:r>
          </a:p>
          <a:p>
            <a:r>
              <a:rPr lang="ko-KR" altLang="en-US" sz="1200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고양이 안전 기능</a:t>
            </a:r>
          </a:p>
          <a:p>
            <a:r>
              <a:rPr lang="ko-KR" altLang="en-US" sz="1200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・고양이가 </a:t>
            </a:r>
            <a:r>
              <a:rPr lang="ko-KR" altLang="en-US" sz="1200" dirty="0" err="1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사용중</a:t>
            </a:r>
            <a:r>
              <a:rPr lang="ko-KR" altLang="en-US" sz="1200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 헛디딜 경우 </a:t>
            </a:r>
            <a:r>
              <a:rPr lang="ko-KR" altLang="en-US" sz="1200" dirty="0" err="1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소리알림</a:t>
            </a:r>
            <a:r>
              <a:rPr lang="ko-KR" altLang="en-US" sz="1200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 및 브레이크 기능을 하게 해주는 기능</a:t>
            </a:r>
          </a:p>
          <a:p>
            <a:r>
              <a:rPr lang="ko-KR" altLang="en-US" sz="1200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세기조절 기능</a:t>
            </a:r>
          </a:p>
          <a:p>
            <a:r>
              <a:rPr lang="ko-KR" altLang="en-US" sz="1200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・고양이의 하중에 따라 바퀴를 밀어주는 속도를 핸드폰 앱을 통해 조절하는 기능</a:t>
            </a:r>
          </a:p>
          <a:p>
            <a:r>
              <a:rPr lang="ko-KR" altLang="en-US" sz="1200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고양이 보상</a:t>
            </a:r>
          </a:p>
          <a:p>
            <a:r>
              <a:rPr lang="ko-KR" altLang="en-US" sz="1200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・고양이가 일정량 혼자서 </a:t>
            </a:r>
            <a:r>
              <a:rPr lang="ko-KR" altLang="en-US" sz="1200" dirty="0" err="1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캣휠을</a:t>
            </a:r>
            <a:r>
              <a:rPr lang="ko-KR" altLang="en-US" sz="1200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 </a:t>
            </a:r>
            <a:r>
              <a:rPr lang="ko-KR" altLang="en-US" sz="1200" dirty="0" err="1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사용할시</a:t>
            </a:r>
            <a:r>
              <a:rPr lang="ko-KR" altLang="en-US" sz="1200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 사용량을 측정하여 일정지점마다 간식을 제공하여 보상심리 자극.</a:t>
            </a:r>
          </a:p>
          <a:p>
            <a:r>
              <a:rPr lang="ko-KR" altLang="en-US" sz="1200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IOT 기능</a:t>
            </a:r>
          </a:p>
          <a:p>
            <a:r>
              <a:rPr lang="ko-KR" altLang="en-US" sz="1200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・핸드폰 앱을 통해 무선으로 전원이나 세기를 조절할 수 있는 기능</a:t>
            </a:r>
          </a:p>
          <a:p>
            <a:r>
              <a:rPr lang="ko-KR" altLang="en-US" sz="1200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ZWIFT 어플</a:t>
            </a:r>
          </a:p>
          <a:p>
            <a:r>
              <a:rPr lang="ko-KR" altLang="en-US" sz="1200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・IOT 서비스를 기반으로 고양이의 사용량을 네트워크망 연동 </a:t>
            </a:r>
            <a:r>
              <a:rPr lang="ko-KR" altLang="en-US" sz="1200" dirty="0" err="1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경쟁컨텐츠</a:t>
            </a:r>
            <a:r>
              <a:rPr lang="ko-KR" altLang="en-US" sz="1200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 제작</a:t>
            </a:r>
          </a:p>
          <a:p>
            <a:r>
              <a:rPr lang="ko-KR" altLang="en-US" sz="1200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공간활용 기능</a:t>
            </a:r>
          </a:p>
          <a:p>
            <a:r>
              <a:rPr lang="ko-KR" altLang="en-US" sz="1200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・접이식가구 참고하여 </a:t>
            </a:r>
            <a:r>
              <a:rPr lang="ko-KR" altLang="en-US" sz="1200" dirty="0" err="1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미사용중에는</a:t>
            </a:r>
            <a:r>
              <a:rPr lang="ko-KR" altLang="en-US" sz="1200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 </a:t>
            </a:r>
            <a:r>
              <a:rPr lang="ko-KR" altLang="en-US" sz="1200" dirty="0" err="1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작은크기로</a:t>
            </a:r>
            <a:r>
              <a:rPr lang="ko-KR" altLang="en-US" sz="1200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 유지하였다가 고양이가 </a:t>
            </a:r>
            <a:r>
              <a:rPr lang="ko-KR" altLang="en-US" sz="1200" dirty="0" err="1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사용을위해</a:t>
            </a:r>
            <a:endParaRPr lang="ko-KR" altLang="en-US" sz="1200" dirty="0">
              <a:latin typeface="교보 손글씨 2020 박도연" panose="02020503000000000000" pitchFamily="18" charset="-127"/>
              <a:ea typeface="교보 손글씨 2020 박도연" panose="02020503000000000000" pitchFamily="18" charset="-127"/>
            </a:endParaRPr>
          </a:p>
          <a:p>
            <a:r>
              <a:rPr lang="ko-KR" altLang="en-US" sz="1200" dirty="0" err="1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접근시</a:t>
            </a:r>
            <a:r>
              <a:rPr lang="ko-KR" altLang="en-US" sz="1200" dirty="0"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 센서를 통하여 크기변환 기능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6F65A77-0784-CFA3-9BC1-D69A1FCAC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781" y="3602504"/>
            <a:ext cx="685800" cy="2286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75C7FFE-3EFE-3F5F-877E-404B9F8B1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3" y="743564"/>
            <a:ext cx="4924425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95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718402-F66E-4D4C-8652-EA2D5E68AFCF}"/>
              </a:ext>
            </a:extLst>
          </p:cNvPr>
          <p:cNvSpPr/>
          <p:nvPr/>
        </p:nvSpPr>
        <p:spPr>
          <a:xfrm>
            <a:off x="487680" y="508000"/>
            <a:ext cx="1980000" cy="198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06C32F-1FBF-4EB6-9E0D-39EFE908218D}"/>
              </a:ext>
            </a:extLst>
          </p:cNvPr>
          <p:cNvSpPr txBox="1"/>
          <p:nvPr/>
        </p:nvSpPr>
        <p:spPr>
          <a:xfrm>
            <a:off x="454256" y="2580640"/>
            <a:ext cx="165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Part 2,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CD7657-1BA4-4F6F-A7F9-5CB96ADFBAD8}"/>
              </a:ext>
            </a:extLst>
          </p:cNvPr>
          <p:cNvSpPr txBox="1"/>
          <p:nvPr/>
        </p:nvSpPr>
        <p:spPr>
          <a:xfrm>
            <a:off x="454256" y="3256855"/>
            <a:ext cx="21194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000000"/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  <a:cs typeface="KoPubWorld돋움체_Pro Medium" panose="00000600000000000000" pitchFamily="50" charset="-127"/>
                <a:sym typeface="Open Sans"/>
              </a:rPr>
              <a:t>H/W </a:t>
            </a:r>
            <a:r>
              <a:rPr lang="ko-KR" altLang="en-US" sz="4000" dirty="0">
                <a:solidFill>
                  <a:srgbClr val="000000"/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  <a:cs typeface="KoPubWorld돋움체_Pro Medium" panose="00000600000000000000" pitchFamily="50" charset="-127"/>
                <a:sym typeface="Open Sans"/>
              </a:rPr>
              <a:t>구성</a:t>
            </a:r>
            <a:endParaRPr lang="ko-KR" altLang="en-US" sz="4000" spc="-300" dirty="0">
              <a:solidFill>
                <a:schemeClr val="tx1">
                  <a:lumMod val="75000"/>
                  <a:lumOff val="25000"/>
                </a:schemeClr>
              </a:solidFill>
              <a:latin typeface="교보 손글씨 2020 박도연" panose="02020503000000000000" pitchFamily="18" charset="-127"/>
              <a:ea typeface="교보 손글씨 2020 박도연" panose="02020503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C748EB-15D6-48A5-A531-97C07A0B2EC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5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718402-F66E-4D4C-8652-EA2D5E68AFCF}"/>
              </a:ext>
            </a:extLst>
          </p:cNvPr>
          <p:cNvSpPr/>
          <p:nvPr/>
        </p:nvSpPr>
        <p:spPr>
          <a:xfrm>
            <a:off x="487680" y="508000"/>
            <a:ext cx="1980000" cy="198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C24CEA-C5B7-4089-8579-F723427328B1}"/>
              </a:ext>
            </a:extLst>
          </p:cNvPr>
          <p:cNvSpPr txBox="1"/>
          <p:nvPr/>
        </p:nvSpPr>
        <p:spPr>
          <a:xfrm>
            <a:off x="454256" y="2580640"/>
            <a:ext cx="165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3, 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51C6E1-DEA6-4B59-9D3C-C93B9FA62F76}"/>
              </a:ext>
            </a:extLst>
          </p:cNvPr>
          <p:cNvSpPr txBox="1"/>
          <p:nvPr/>
        </p:nvSpPr>
        <p:spPr>
          <a:xfrm>
            <a:off x="454256" y="3256855"/>
            <a:ext cx="17620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사업 전략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FEB499-3B1E-4A22-811E-50D60022EC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830938-C871-2882-DF36-04E2AC205723}"/>
              </a:ext>
            </a:extLst>
          </p:cNvPr>
          <p:cNvSpPr txBox="1"/>
          <p:nvPr/>
        </p:nvSpPr>
        <p:spPr>
          <a:xfrm>
            <a:off x="487680" y="4732396"/>
            <a:ext cx="33457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4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주요 타겟</a:t>
            </a:r>
            <a:endParaRPr lang="en-US" altLang="ko-KR" sz="4000" spc="-300" dirty="0">
              <a:solidFill>
                <a:schemeClr val="tx1">
                  <a:lumMod val="75000"/>
                  <a:lumOff val="25000"/>
                </a:schemeClr>
              </a:solidFill>
              <a:latin typeface="교보 손글씨 2020 박도연" panose="02020503000000000000" pitchFamily="18" charset="-127"/>
              <a:ea typeface="교보 손글씨 2020 박도연" panose="02020503000000000000" pitchFamily="18" charset="-127"/>
            </a:endParaRPr>
          </a:p>
          <a:p>
            <a:pPr marL="742950" indent="-742950">
              <a:buAutoNum type="arabicPeriod"/>
            </a:pPr>
            <a:r>
              <a:rPr lang="ko-KR" altLang="en-US" sz="4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경쟁 제품 분석</a:t>
            </a:r>
          </a:p>
        </p:txBody>
      </p:sp>
    </p:spTree>
    <p:extLst>
      <p:ext uri="{BB962C8B-B14F-4D97-AF65-F5344CB8AC3E}">
        <p14:creationId xmlns:p14="http://schemas.microsoft.com/office/powerpoint/2010/main" val="215826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467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</a:rPr>
              <a:t>모델링 및 작동원리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2.1</a:t>
            </a:r>
            <a:endParaRPr lang="ko-KR" altLang="en-US" sz="140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032F301-483E-473B-9C2E-B28D12186965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FBA3433-59CA-45E3-87D9-9A126B93E8D4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6644917-62B0-CC17-46AF-A7CB1A12B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013" y="1436600"/>
            <a:ext cx="4382394" cy="46778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C6E0693-DB56-C8AC-F8B3-7835B68AE0C5}"/>
              </a:ext>
            </a:extLst>
          </p:cNvPr>
          <p:cNvSpPr txBox="1"/>
          <p:nvPr/>
        </p:nvSpPr>
        <p:spPr>
          <a:xfrm>
            <a:off x="5921406" y="1514706"/>
            <a:ext cx="5365852" cy="294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30011"/>
              </a:lnSpc>
              <a:buAutoNum type="arabicPeriod"/>
            </a:pPr>
            <a:r>
              <a:rPr lang="ko-KR" altLang="en-US" sz="2400" dirty="0">
                <a:solidFill>
                  <a:srgbClr val="000000"/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  <a:cs typeface="KoPubWorld돋움체_Pro Light" panose="00000300000000000000" pitchFamily="50" charset="-127"/>
                <a:sym typeface="Open Sans"/>
              </a:rPr>
              <a:t>모터 회전 시 연결된 타이밍 벨트 </a:t>
            </a:r>
            <a:r>
              <a:rPr lang="ko-KR" altLang="en-US" sz="2400" dirty="0" err="1">
                <a:solidFill>
                  <a:srgbClr val="000000"/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  <a:cs typeface="KoPubWorld돋움체_Pro Light" panose="00000300000000000000" pitchFamily="50" charset="-127"/>
                <a:sym typeface="Open Sans"/>
              </a:rPr>
              <a:t>풀리</a:t>
            </a:r>
            <a:r>
              <a:rPr lang="ko-KR" altLang="en-US" sz="2400" dirty="0">
                <a:solidFill>
                  <a:srgbClr val="000000"/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  <a:cs typeface="KoPubWorld돋움체_Pro Light" panose="00000300000000000000" pitchFamily="50" charset="-127"/>
                <a:sym typeface="Open Sans"/>
              </a:rPr>
              <a:t> 회전</a:t>
            </a:r>
            <a:endParaRPr lang="en-US" altLang="ko-KR" sz="2400" dirty="0">
              <a:solidFill>
                <a:srgbClr val="000000"/>
              </a:solidFill>
              <a:latin typeface="교보 손글씨 2020 박도연" panose="02020503000000000000" pitchFamily="18" charset="-127"/>
              <a:ea typeface="교보 손글씨 2020 박도연" panose="02020503000000000000" pitchFamily="18" charset="-127"/>
              <a:cs typeface="KoPubWorld돋움체_Pro Light" panose="00000300000000000000" pitchFamily="50" charset="-127"/>
              <a:sym typeface="Open Sans"/>
            </a:endParaRPr>
          </a:p>
          <a:p>
            <a:pPr marL="457200" indent="-457200">
              <a:lnSpc>
                <a:spcPct val="130011"/>
              </a:lnSpc>
              <a:buAutoNum type="arabicPeriod"/>
            </a:pPr>
            <a:endParaRPr lang="en-US" altLang="ko-KR" sz="2400" dirty="0">
              <a:solidFill>
                <a:srgbClr val="000000"/>
              </a:solidFill>
              <a:latin typeface="교보 손글씨 2020 박도연" panose="02020503000000000000" pitchFamily="18" charset="-127"/>
              <a:ea typeface="교보 손글씨 2020 박도연" panose="02020503000000000000" pitchFamily="18" charset="-127"/>
              <a:cs typeface="KoPubWorld돋움체_Pro Light" panose="00000300000000000000" pitchFamily="50" charset="-127"/>
              <a:sym typeface="Open Sans"/>
            </a:endParaRPr>
          </a:p>
          <a:p>
            <a:pPr>
              <a:lnSpc>
                <a:spcPct val="130011"/>
              </a:lnSpc>
            </a:pPr>
            <a:r>
              <a:rPr lang="en-US" altLang="ko-KR" sz="2400" dirty="0">
                <a:solidFill>
                  <a:srgbClr val="000000"/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  <a:cs typeface="KoPubWorld돋움체_Pro Light" panose="00000300000000000000" pitchFamily="50" charset="-127"/>
                <a:sym typeface="Open Sans"/>
              </a:rPr>
              <a:t>2. </a:t>
            </a:r>
            <a:r>
              <a:rPr lang="ko-KR" altLang="en-US" sz="2400" dirty="0">
                <a:solidFill>
                  <a:srgbClr val="000000"/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  <a:cs typeface="KoPubWorld돋움체_Pro Light" panose="00000300000000000000" pitchFamily="50" charset="-127"/>
                <a:sym typeface="Open Sans"/>
              </a:rPr>
              <a:t>벨트 </a:t>
            </a:r>
            <a:r>
              <a:rPr lang="ko-KR" altLang="en-US" sz="2400" dirty="0" err="1">
                <a:solidFill>
                  <a:srgbClr val="000000"/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  <a:cs typeface="KoPubWorld돋움체_Pro Light" panose="00000300000000000000" pitchFamily="50" charset="-127"/>
                <a:sym typeface="Open Sans"/>
              </a:rPr>
              <a:t>풀리와</a:t>
            </a:r>
            <a:r>
              <a:rPr lang="ko-KR" altLang="en-US" sz="2400" dirty="0">
                <a:solidFill>
                  <a:srgbClr val="000000"/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  <a:cs typeface="KoPubWorld돋움체_Pro Light" panose="00000300000000000000" pitchFamily="50" charset="-127"/>
                <a:sym typeface="Open Sans"/>
              </a:rPr>
              <a:t> 연결된 마찰차의 회전으로 </a:t>
            </a:r>
            <a:r>
              <a:rPr lang="ko-KR" altLang="en-US" sz="2400" dirty="0" err="1">
                <a:solidFill>
                  <a:srgbClr val="000000"/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  <a:cs typeface="KoPubWorld돋움체_Pro Light" panose="00000300000000000000" pitchFamily="50" charset="-127"/>
                <a:sym typeface="Open Sans"/>
              </a:rPr>
              <a:t>휠에</a:t>
            </a:r>
            <a:endParaRPr lang="en-US" altLang="ko-KR" sz="2400" dirty="0">
              <a:solidFill>
                <a:srgbClr val="000000"/>
              </a:solidFill>
              <a:latin typeface="교보 손글씨 2020 박도연" panose="02020503000000000000" pitchFamily="18" charset="-127"/>
              <a:ea typeface="교보 손글씨 2020 박도연" panose="02020503000000000000" pitchFamily="18" charset="-127"/>
              <a:cs typeface="KoPubWorld돋움체_Pro Light" panose="00000300000000000000" pitchFamily="50" charset="-127"/>
              <a:sym typeface="Open Sans"/>
            </a:endParaRPr>
          </a:p>
          <a:p>
            <a:pPr>
              <a:lnSpc>
                <a:spcPct val="130011"/>
              </a:lnSpc>
            </a:pPr>
            <a:r>
              <a:rPr lang="ko-KR" altLang="en-US" sz="2400" dirty="0">
                <a:solidFill>
                  <a:srgbClr val="000000"/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  <a:cs typeface="KoPubWorld돋움체_Pro Light" panose="00000300000000000000" pitchFamily="50" charset="-127"/>
                <a:sym typeface="Open Sans"/>
              </a:rPr>
              <a:t> 회전력 인가</a:t>
            </a:r>
            <a:r>
              <a:rPr lang="ko-KR" altLang="en-US" sz="2400" dirty="0">
                <a:solidFill>
                  <a:srgbClr val="000000"/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  <a:cs typeface="KoPubWorld돋움체_Pro Medium" panose="00000600000000000000" pitchFamily="50" charset="-127"/>
                <a:sym typeface="Open Sans"/>
              </a:rPr>
              <a:t>하여 회전</a:t>
            </a:r>
            <a:endParaRPr lang="en-US" altLang="ko-KR" sz="2400" dirty="0">
              <a:solidFill>
                <a:srgbClr val="000000"/>
              </a:solidFill>
              <a:latin typeface="교보 손글씨 2020 박도연" panose="02020503000000000000" pitchFamily="18" charset="-127"/>
              <a:ea typeface="교보 손글씨 2020 박도연" panose="02020503000000000000" pitchFamily="18" charset="-127"/>
              <a:cs typeface="KoPubWorld돋움체_Pro Medium" panose="00000600000000000000" pitchFamily="50" charset="-127"/>
              <a:sym typeface="Open Sans"/>
            </a:endParaRPr>
          </a:p>
          <a:p>
            <a:pPr>
              <a:lnSpc>
                <a:spcPct val="130011"/>
              </a:lnSpc>
            </a:pPr>
            <a:endParaRPr lang="en-US" altLang="ko-KR" sz="2400" dirty="0">
              <a:solidFill>
                <a:srgbClr val="000000"/>
              </a:solidFill>
              <a:latin typeface="교보 손글씨 2020 박도연" panose="02020503000000000000" pitchFamily="18" charset="-127"/>
              <a:ea typeface="교보 손글씨 2020 박도연" panose="02020503000000000000" pitchFamily="18" charset="-127"/>
              <a:cs typeface="KoPubWorld돋움체_Pro Medium" panose="00000600000000000000" pitchFamily="50" charset="-127"/>
              <a:sym typeface="Open Sans"/>
            </a:endParaRPr>
          </a:p>
          <a:p>
            <a:pPr>
              <a:lnSpc>
                <a:spcPct val="130011"/>
              </a:lnSpc>
            </a:pPr>
            <a:r>
              <a:rPr lang="en-US" altLang="ko-KR" sz="2400" dirty="0">
                <a:solidFill>
                  <a:srgbClr val="000000"/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  <a:cs typeface="KoPubWorld돋움체_Pro Medium" panose="00000600000000000000" pitchFamily="50" charset="-127"/>
                <a:sym typeface="Open Sans"/>
              </a:rPr>
              <a:t>3. </a:t>
            </a:r>
            <a:r>
              <a:rPr lang="ko-KR" altLang="en-US" sz="2400" dirty="0">
                <a:solidFill>
                  <a:srgbClr val="000000"/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  <a:cs typeface="KoPubWorld돋움체_Pro Medium" panose="00000600000000000000" pitchFamily="50" charset="-127"/>
                <a:sym typeface="Open Sans"/>
              </a:rPr>
              <a:t>하단 볼 베어링 부착으로 </a:t>
            </a:r>
            <a:r>
              <a:rPr lang="ko-KR" altLang="en-US" sz="2400" dirty="0" err="1">
                <a:solidFill>
                  <a:srgbClr val="000000"/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  <a:cs typeface="KoPubWorld돋움체_Pro Medium" panose="00000600000000000000" pitchFamily="50" charset="-127"/>
                <a:sym typeface="Open Sans"/>
              </a:rPr>
              <a:t>휠의</a:t>
            </a:r>
            <a:r>
              <a:rPr lang="ko-KR" altLang="en-US" sz="2400" dirty="0">
                <a:solidFill>
                  <a:srgbClr val="000000"/>
                </a:solidFill>
                <a:latin typeface="교보 손글씨 2020 박도연" panose="02020503000000000000" pitchFamily="18" charset="-127"/>
                <a:ea typeface="교보 손글씨 2020 박도연" panose="02020503000000000000" pitchFamily="18" charset="-127"/>
                <a:cs typeface="KoPubWorld돋움체_Pro Medium" panose="00000600000000000000" pitchFamily="50" charset="-127"/>
                <a:sym typeface="Open Sans"/>
              </a:rPr>
              <a:t> 회전저항 감소</a:t>
            </a:r>
            <a:endParaRPr lang="en-US" altLang="ko-KR" sz="2400" dirty="0">
              <a:solidFill>
                <a:srgbClr val="000000"/>
              </a:solidFill>
              <a:latin typeface="교보 손글씨 2020 박도연" panose="02020503000000000000" pitchFamily="18" charset="-127"/>
              <a:ea typeface="교보 손글씨 2020 박도연" panose="02020503000000000000" pitchFamily="18" charset="-127"/>
              <a:cs typeface="KoPubWorld돋움체_Pro Light" panose="00000300000000000000" pitchFamily="50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2182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c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1E7E6"/>
      </a:accent1>
      <a:accent2>
        <a:srgbClr val="D1D9E6"/>
      </a:accent2>
      <a:accent3>
        <a:srgbClr val="CC986C"/>
      </a:accent3>
      <a:accent4>
        <a:srgbClr val="E68E9E"/>
      </a:accent4>
      <a:accent5>
        <a:srgbClr val="AFA899"/>
      </a:accent5>
      <a:accent6>
        <a:srgbClr val="BAC4D0"/>
      </a:accent6>
      <a:hlink>
        <a:srgbClr val="595959"/>
      </a:hlink>
      <a:folHlink>
        <a:srgbClr val="595959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5eece50-d862-4c1b-aba4-df2276a4acfd" xsi:nil="true"/>
    <lcf76f155ced4ddcb4097134ff3c332f xmlns="9fc0f5e2-46b4-4194-9adc-4017a067c2c3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70D6D22B723F3409BC7097F2B9B21D8" ma:contentTypeVersion="12" ma:contentTypeDescription="새 문서를 만듭니다." ma:contentTypeScope="" ma:versionID="c48492e4a3d766ada178ccb3ca6601c4">
  <xsd:schema xmlns:xsd="http://www.w3.org/2001/XMLSchema" xmlns:xs="http://www.w3.org/2001/XMLSchema" xmlns:p="http://schemas.microsoft.com/office/2006/metadata/properties" xmlns:ns2="9fc0f5e2-46b4-4194-9adc-4017a067c2c3" xmlns:ns3="85eece50-d862-4c1b-aba4-df2276a4acfd" targetNamespace="http://schemas.microsoft.com/office/2006/metadata/properties" ma:root="true" ma:fieldsID="e3c5d574793f236ffd2d11086ae308b2" ns2:_="" ns3:_="">
    <xsd:import namespace="9fc0f5e2-46b4-4194-9adc-4017a067c2c3"/>
    <xsd:import namespace="85eece50-d862-4c1b-aba4-df2276a4acf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c0f5e2-46b4-4194-9adc-4017a067c2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4" nillable="true" ma:taxonomy="true" ma:internalName="lcf76f155ced4ddcb4097134ff3c332f" ma:taxonomyFieldName="MediaServiceImageTags" ma:displayName="이미지 태그" ma:readOnly="false" ma:fieldId="{5cf76f15-5ced-4ddc-b409-7134ff3c332f}" ma:taxonomyMulti="true" ma:sspId="8000a940-ae6c-43da-b619-de366c7f0a5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eece50-d862-4c1b-aba4-df2276a4acfd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c0a5fa0d-73eb-425b-967c-30b568b3cc74}" ma:internalName="TaxCatchAll" ma:showField="CatchAllData" ma:web="85eece50-d862-4c1b-aba4-df2276a4acf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콘텐츠 형식"/>
        <xsd:element ref="dc:title" minOccurs="0" maxOccurs="1" ma:index="1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8E53E6A-AB9D-482F-AA61-88D69E6BCF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F86FA39-3799-4044-AA05-18715886669B}">
  <ds:schemaRefs>
    <ds:schemaRef ds:uri="9fc0f5e2-46b4-4194-9adc-4017a067c2c3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D26A7C8-5A5E-4E27-B7EF-0133604D9B76}"/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983</Words>
  <Application>Microsoft Office PowerPoint</Application>
  <PresentationFormat>와이드스크린</PresentationFormat>
  <Paragraphs>189</Paragraphs>
  <Slides>31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Arial</vt:lpstr>
      <vt:lpstr>나눔스퀘어 ExtraBold</vt:lpstr>
      <vt:lpstr>맑은 고딕</vt:lpstr>
      <vt:lpstr>교보 손글씨 2020 박도연</vt:lpstr>
      <vt:lpstr>마루 부리 Beta</vt:lpstr>
      <vt:lpstr>나눔스퀘어</vt:lpstr>
      <vt:lpstr>Office 테마</vt:lpstr>
      <vt:lpstr>Document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김용섭</cp:lastModifiedBy>
  <cp:revision>8</cp:revision>
  <dcterms:created xsi:type="dcterms:W3CDTF">2020-12-05T00:38:41Z</dcterms:created>
  <dcterms:modified xsi:type="dcterms:W3CDTF">2023-05-22T08:34:41Z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0x010100C70D6D22B723F3409BC7097F2B9B21D8</vt:lpwstr>
  </property>
</Properties>
</file>